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17"/>
  </p:notesMasterIdLst>
  <p:sldIdLst>
    <p:sldId id="256" r:id="rId2"/>
    <p:sldId id="258" r:id="rId3"/>
    <p:sldId id="270" r:id="rId4"/>
    <p:sldId id="273" r:id="rId5"/>
    <p:sldId id="281" r:id="rId6"/>
    <p:sldId id="279" r:id="rId7"/>
    <p:sldId id="278" r:id="rId8"/>
    <p:sldId id="282" r:id="rId9"/>
    <p:sldId id="283" r:id="rId10"/>
    <p:sldId id="263" r:id="rId11"/>
    <p:sldId id="274" r:id="rId12"/>
    <p:sldId id="269" r:id="rId13"/>
    <p:sldId id="275" r:id="rId14"/>
    <p:sldId id="267" r:id="rId15"/>
    <p:sldId id="280" r:id="rId16"/>
  </p:sldIdLst>
  <p:sldSz cx="9144000" cy="6858000" type="screen4x3"/>
  <p:notesSz cx="6858000" cy="9144000"/>
  <p:defaultTextStyle>
    <a:defPPr>
      <a:defRPr lang="he-IL"/>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r" defTabSz="914400" rtl="1"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r" defTabSz="914400" rtl="1"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r" defTabSz="914400" rtl="1"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r" defTabSz="914400" rtl="1"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8B4"/>
    <a:srgbClr val="E6F2F8"/>
    <a:srgbClr val="0066CC"/>
    <a:srgbClr val="CC3300"/>
    <a:srgbClr val="0287A6"/>
    <a:srgbClr val="FF9900"/>
    <a:srgbClr val="990000"/>
    <a:srgbClr val="FA0000"/>
    <a:srgbClr val="FF1919"/>
    <a:srgbClr val="FF2F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סגנון ביניים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סגנון ביניים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977" autoAdjust="0"/>
    <p:restoredTop sz="88934" autoAdjust="0"/>
  </p:normalViewPr>
  <p:slideViewPr>
    <p:cSldViewPr snapToGrid="0">
      <p:cViewPr>
        <p:scale>
          <a:sx n="66" d="100"/>
          <a:sy n="66" d="100"/>
        </p:scale>
        <p:origin x="652" y="-11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35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rtl="1" eaLnBrk="1" fontAlgn="auto" hangingPunct="1">
              <a:spcBef>
                <a:spcPts val="0"/>
              </a:spcBef>
              <a:spcAft>
                <a:spcPts val="0"/>
              </a:spcAft>
              <a:defRPr sz="1200">
                <a:latin typeface="+mn-lt"/>
                <a:cs typeface="+mn-cs"/>
              </a:defRPr>
            </a:lvl1pPr>
          </a:lstStyle>
          <a:p>
            <a:pPr>
              <a:defRPr/>
            </a:pPr>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rtl="1" eaLnBrk="1" fontAlgn="auto" hangingPunct="1">
              <a:spcBef>
                <a:spcPts val="0"/>
              </a:spcBef>
              <a:spcAft>
                <a:spcPts val="0"/>
              </a:spcAft>
              <a:defRPr sz="1200">
                <a:latin typeface="+mn-lt"/>
                <a:cs typeface="+mn-cs"/>
              </a:defRPr>
            </a:lvl1pPr>
          </a:lstStyle>
          <a:p>
            <a:pPr>
              <a:defRPr/>
            </a:pPr>
            <a:fld id="{CA32479B-12E8-4F47-9522-A5C703BDD750}" type="datetimeFigureOut">
              <a:rPr lang="he-IL"/>
              <a:pPr>
                <a:defRPr/>
              </a:pPr>
              <a:t>ט"ז/אייר/תש"ף</a:t>
            </a:fld>
            <a:endParaRPr lang="he-IL"/>
          </a:p>
        </p:txBody>
      </p:sp>
      <p:sp>
        <p:nvSpPr>
          <p:cNvPr id="4" name="מציין מיקום של תמונת שקופית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pPr lvl="0"/>
            <a:endParaRPr lang="he-IL" noProof="0"/>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noProof="0"/>
              <a:t>ערוך סגנונות טקסט של תבנית בסיס</a:t>
            </a:r>
          </a:p>
          <a:p>
            <a:pPr lvl="1"/>
            <a:r>
              <a:rPr lang="he-IL" noProof="0"/>
              <a:t>רמה שניה</a:t>
            </a:r>
          </a:p>
          <a:p>
            <a:pPr lvl="2"/>
            <a:r>
              <a:rPr lang="he-IL" noProof="0"/>
              <a:t>רמה שלישית</a:t>
            </a:r>
          </a:p>
          <a:p>
            <a:pPr lvl="3"/>
            <a:r>
              <a:rPr lang="he-IL" noProof="0"/>
              <a:t>רמה רביעית</a:t>
            </a:r>
          </a:p>
          <a:p>
            <a:pPr lvl="4"/>
            <a:r>
              <a:rPr lang="he-IL" noProof="0"/>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rtl="1" eaLnBrk="1" fontAlgn="auto" hangingPunct="1">
              <a:spcBef>
                <a:spcPts val="0"/>
              </a:spcBef>
              <a:spcAft>
                <a:spcPts val="0"/>
              </a:spcAft>
              <a:defRPr sz="1200">
                <a:latin typeface="+mn-lt"/>
                <a:cs typeface="+mn-cs"/>
              </a:defRPr>
            </a:lvl1pPr>
          </a:lstStyle>
          <a:p>
            <a:pPr>
              <a:defRPr/>
            </a:pPr>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rtl="1" eaLnBrk="1" fontAlgn="auto" hangingPunct="1">
              <a:spcBef>
                <a:spcPts val="0"/>
              </a:spcBef>
              <a:spcAft>
                <a:spcPts val="0"/>
              </a:spcAft>
              <a:defRPr sz="1200">
                <a:latin typeface="+mn-lt"/>
                <a:cs typeface="+mn-cs"/>
              </a:defRPr>
            </a:lvl1pPr>
          </a:lstStyle>
          <a:p>
            <a:pPr>
              <a:defRPr/>
            </a:pPr>
            <a:fld id="{FFD83AA1-EA36-42D4-ABD3-3C5038520274}" type="slidenum">
              <a:rPr lang="he-IL"/>
              <a:pPr>
                <a:defRPr/>
              </a:pPr>
              <a:t>‹#›</a:t>
            </a:fld>
            <a:endParaRPr lang="he-IL"/>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1200"/>
              </a:spcBef>
              <a:spcAft>
                <a:spcPts val="0"/>
              </a:spcAft>
              <a:buSzPct val="100000"/>
              <a:buFont typeface="+mj-lt"/>
              <a:buNone/>
              <a:defRPr/>
            </a:pPr>
            <a:r>
              <a:rPr lang="he-IL" sz="1200" kern="1200" dirty="0">
                <a:solidFill>
                  <a:schemeClr val="tx1"/>
                </a:solidFill>
                <a:effectLst/>
                <a:latin typeface="+mn-lt"/>
                <a:ea typeface="+mn-ea"/>
                <a:cs typeface="+mn-cs"/>
              </a:rPr>
              <a:t>כדי להסביר תופעות במדע, חשוב להתייחס לכל המאפיינים של התופעה ולהבין את הקשר ביניהם:</a:t>
            </a:r>
            <a:br>
              <a:rPr lang="he-IL" sz="1200" kern="1200" dirty="0">
                <a:solidFill>
                  <a:schemeClr val="tx1"/>
                </a:solidFill>
                <a:effectLst/>
                <a:latin typeface="+mn-lt"/>
                <a:ea typeface="+mn-ea"/>
                <a:cs typeface="+mn-cs"/>
              </a:rPr>
            </a:br>
            <a:r>
              <a:rPr lang="he-IL" sz="1200" u="sng" kern="1200" dirty="0">
                <a:solidFill>
                  <a:schemeClr val="tx1"/>
                </a:solidFill>
                <a:effectLst/>
                <a:latin typeface="+mn-lt"/>
                <a:ea typeface="+mn-ea"/>
                <a:cs typeface="+mn-cs"/>
              </a:rPr>
              <a:t>מאפיינים מוחשיים</a:t>
            </a:r>
            <a:r>
              <a:rPr lang="he-IL" sz="1200" kern="1200" dirty="0">
                <a:solidFill>
                  <a:schemeClr val="tx1"/>
                </a:solidFill>
                <a:effectLst/>
                <a:latin typeface="+mn-lt"/>
                <a:ea typeface="+mn-ea"/>
                <a:cs typeface="+mn-cs"/>
              </a:rPr>
              <a:t> (ברמת המאקרו) - מאפיינים שניתן לזהות באמצעות החושים או למדוד.</a:t>
            </a:r>
            <a:br>
              <a:rPr lang="he-IL" sz="1200" kern="1200" dirty="0">
                <a:solidFill>
                  <a:schemeClr val="tx1"/>
                </a:solidFill>
                <a:effectLst/>
                <a:latin typeface="+mn-lt"/>
                <a:ea typeface="+mn-ea"/>
                <a:cs typeface="+mn-cs"/>
              </a:rPr>
            </a:br>
            <a:r>
              <a:rPr lang="he-IL" sz="1200" u="sng" kern="1200" dirty="0">
                <a:solidFill>
                  <a:schemeClr val="tx1"/>
                </a:solidFill>
                <a:effectLst/>
                <a:latin typeface="+mn-lt"/>
                <a:ea typeface="+mn-ea"/>
                <a:cs typeface="+mn-cs"/>
              </a:rPr>
              <a:t>מאפיינים מופשטים </a:t>
            </a:r>
            <a:r>
              <a:rPr lang="he-IL" sz="1200" kern="1200" dirty="0">
                <a:solidFill>
                  <a:schemeClr val="tx1"/>
                </a:solidFill>
                <a:effectLst/>
                <a:latin typeface="+mn-lt"/>
                <a:ea typeface="+mn-ea"/>
                <a:cs typeface="+mn-cs"/>
              </a:rPr>
              <a:t>(ברמת המיקרו) – מאפיינים שלא ניתן לחוש או למדוד, אלא לדמיין על פי הידע המדעי שיש לכם (כמו מאפייני המודל </a:t>
            </a:r>
            <a:r>
              <a:rPr lang="he-IL" sz="1200" kern="1200" dirty="0" err="1">
                <a:solidFill>
                  <a:schemeClr val="tx1"/>
                </a:solidFill>
                <a:effectLst/>
                <a:latin typeface="+mn-lt"/>
                <a:ea typeface="+mn-ea"/>
                <a:cs typeface="+mn-cs"/>
              </a:rPr>
              <a:t>החלקיקי</a:t>
            </a:r>
            <a:r>
              <a:rPr lang="he-IL" sz="1200" kern="1200" dirty="0">
                <a:solidFill>
                  <a:schemeClr val="tx1"/>
                </a:solidFill>
                <a:effectLst/>
                <a:latin typeface="+mn-lt"/>
                <a:ea typeface="+mn-ea"/>
                <a:cs typeface="+mn-cs"/>
              </a:rPr>
              <a:t> של החומר).</a:t>
            </a:r>
            <a:endParaRPr lang="he-IL"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lgn="r" rtl="1">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lgn="r" rtl="1">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lgn="r" rtl="1">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lgn="r" rtl="1">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lgn="l" fontAlgn="base">
              <a:spcBef>
                <a:spcPct val="0"/>
              </a:spcBef>
              <a:spcAft>
                <a:spcPct val="0"/>
              </a:spcAft>
            </a:pPr>
            <a:fld id="{056F8CA4-AEC7-46F1-BA0D-CB6489B238B6}" type="slidenum">
              <a:rPr lang="he-IL" altLang="he-IL" smtClean="0"/>
              <a:pPr algn="l" fontAlgn="base">
                <a:spcBef>
                  <a:spcPct val="0"/>
                </a:spcBef>
                <a:spcAft>
                  <a:spcPct val="0"/>
                </a:spcAft>
              </a:pPr>
              <a:t>4</a:t>
            </a:fld>
            <a:endParaRPr lang="he-IL" altLang="he-I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מציין מיקום של תמונת שקופית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מציין מיקום של הערו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e-IL" altLang="he-IL" dirty="0"/>
          </a:p>
        </p:txBody>
      </p:sp>
      <p:sp>
        <p:nvSpPr>
          <p:cNvPr id="9220" name="מציין מיקום של מספר שקופית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lgn="r" rtl="1">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lgn="r" rtl="1">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lgn="r" rtl="1">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lgn="r" rtl="1">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lgn="l" fontAlgn="base">
              <a:spcBef>
                <a:spcPct val="0"/>
              </a:spcBef>
              <a:spcAft>
                <a:spcPct val="0"/>
              </a:spcAft>
            </a:pPr>
            <a:fld id="{FB1E6DB7-7A42-40A0-86A4-0685B3436DB4}" type="slidenum">
              <a:rPr lang="he-IL" altLang="he-IL" smtClean="0"/>
              <a:pPr algn="l" fontAlgn="base">
                <a:spcBef>
                  <a:spcPct val="0"/>
                </a:spcBef>
                <a:spcAft>
                  <a:spcPct val="0"/>
                </a:spcAft>
              </a:pPr>
              <a:t>5</a:t>
            </a:fld>
            <a:endParaRPr lang="he-IL" altLang="he-IL"/>
          </a:p>
        </p:txBody>
      </p:sp>
    </p:spTree>
    <p:extLst>
      <p:ext uri="{BB962C8B-B14F-4D97-AF65-F5344CB8AC3E}">
        <p14:creationId xmlns:p14="http://schemas.microsoft.com/office/powerpoint/2010/main" val="4143086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מציין מיקום של תמונת שקופית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מציין מיקום של הערו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e-IL" altLang="he-IL" dirty="0"/>
          </a:p>
        </p:txBody>
      </p:sp>
      <p:sp>
        <p:nvSpPr>
          <p:cNvPr id="9220" name="מציין מיקום של מספר שקופית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lgn="r" rtl="1">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lgn="r" rtl="1">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lgn="r" rtl="1">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lgn="r" rtl="1">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lgn="l" fontAlgn="base">
              <a:spcBef>
                <a:spcPct val="0"/>
              </a:spcBef>
              <a:spcAft>
                <a:spcPct val="0"/>
              </a:spcAft>
            </a:pPr>
            <a:fld id="{FB1E6DB7-7A42-40A0-86A4-0685B3436DB4}" type="slidenum">
              <a:rPr lang="he-IL" altLang="he-IL" smtClean="0"/>
              <a:pPr algn="l" fontAlgn="base">
                <a:spcBef>
                  <a:spcPct val="0"/>
                </a:spcBef>
                <a:spcAft>
                  <a:spcPct val="0"/>
                </a:spcAft>
              </a:pPr>
              <a:t>8</a:t>
            </a:fld>
            <a:endParaRPr lang="he-IL" altLang="he-IL"/>
          </a:p>
        </p:txBody>
      </p:sp>
    </p:spTree>
    <p:extLst>
      <p:ext uri="{BB962C8B-B14F-4D97-AF65-F5344CB8AC3E}">
        <p14:creationId xmlns:p14="http://schemas.microsoft.com/office/powerpoint/2010/main" val="2267814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מציין מיקום של תמונת שקופית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מציין מיקום של הערו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e-IL" altLang="he-IL" dirty="0"/>
          </a:p>
        </p:txBody>
      </p:sp>
      <p:sp>
        <p:nvSpPr>
          <p:cNvPr id="9220" name="מציין מיקום של מספר שקופית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lgn="r" rtl="1">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lgn="r" rtl="1">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lgn="r" rtl="1">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lgn="r" rtl="1">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lgn="l" fontAlgn="base">
              <a:spcBef>
                <a:spcPct val="0"/>
              </a:spcBef>
              <a:spcAft>
                <a:spcPct val="0"/>
              </a:spcAft>
            </a:pPr>
            <a:fld id="{FB1E6DB7-7A42-40A0-86A4-0685B3436DB4}" type="slidenum">
              <a:rPr lang="he-IL" altLang="he-IL" smtClean="0"/>
              <a:pPr algn="l" fontAlgn="base">
                <a:spcBef>
                  <a:spcPct val="0"/>
                </a:spcBef>
                <a:spcAft>
                  <a:spcPct val="0"/>
                </a:spcAft>
              </a:pPr>
              <a:t>9</a:t>
            </a:fld>
            <a:endParaRPr lang="he-IL" altLang="he-IL"/>
          </a:p>
        </p:txBody>
      </p:sp>
    </p:spTree>
    <p:extLst>
      <p:ext uri="{BB962C8B-B14F-4D97-AF65-F5344CB8AC3E}">
        <p14:creationId xmlns:p14="http://schemas.microsoft.com/office/powerpoint/2010/main" val="1507785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מציין מיקום של תמונת שקופית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מציין מיקום של הערו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00"/>
              </a:spcBef>
              <a:buFont typeface="+mj-lt"/>
              <a:buNone/>
            </a:pPr>
            <a:endParaRPr lang="he-IL" altLang="he-IL"/>
          </a:p>
        </p:txBody>
      </p:sp>
      <p:sp>
        <p:nvSpPr>
          <p:cNvPr id="15364" name="מציין מיקום של מספר שקופית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lgn="r" rtl="1">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lgn="r" rtl="1">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lgn="r" rtl="1">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lgn="r" rtl="1">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lgn="l" fontAlgn="base">
              <a:spcBef>
                <a:spcPct val="0"/>
              </a:spcBef>
              <a:spcAft>
                <a:spcPct val="0"/>
              </a:spcAft>
            </a:pPr>
            <a:fld id="{F86C7044-7837-4288-8A99-CBEBAF91E9E8}" type="slidenum">
              <a:rPr lang="he-IL" altLang="he-IL" smtClean="0"/>
              <a:pPr algn="l" fontAlgn="base">
                <a:spcBef>
                  <a:spcPct val="0"/>
                </a:spcBef>
                <a:spcAft>
                  <a:spcPct val="0"/>
                </a:spcAft>
              </a:pPr>
              <a:t>11</a:t>
            </a:fld>
            <a:endParaRPr lang="he-IL" altLang="he-I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מציין מיקום של תמונת שקופית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מציין מיקום של הערו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e-IL" altLang="he-IL"/>
          </a:p>
        </p:txBody>
      </p:sp>
      <p:sp>
        <p:nvSpPr>
          <p:cNvPr id="19460" name="מציין מיקום של מספר שקופית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lgn="r" rtl="1">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lgn="r" rtl="1">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lgn="r" rtl="1">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lgn="r" rtl="1">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lgn="l" fontAlgn="base">
              <a:spcBef>
                <a:spcPct val="0"/>
              </a:spcBef>
              <a:spcAft>
                <a:spcPct val="0"/>
              </a:spcAft>
            </a:pPr>
            <a:fld id="{8DF0AB21-8900-45D2-B7E3-76ECCFE0DC3E}" type="slidenum">
              <a:rPr lang="he-IL" altLang="he-IL" smtClean="0"/>
              <a:pPr algn="l" fontAlgn="base">
                <a:spcBef>
                  <a:spcPct val="0"/>
                </a:spcBef>
                <a:spcAft>
                  <a:spcPct val="0"/>
                </a:spcAft>
              </a:pPr>
              <a:t>13</a:t>
            </a:fld>
            <a:endParaRPr lang="he-IL" alt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lvl1pPr>
              <a:defRPr/>
            </a:lvl1pPr>
          </a:lstStyle>
          <a:p>
            <a:pPr>
              <a:defRPr/>
            </a:pPr>
            <a:fld id="{125921C1-F995-4DD9-AAC8-0DE5CB14DEA2}" type="datetimeFigureOut">
              <a:rPr lang="he-IL"/>
              <a:pPr>
                <a:defRPr/>
              </a:pPr>
              <a:t>ט"ז/אייר/תש"ף</a:t>
            </a:fld>
            <a:endParaRPr lang="he-IL"/>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defRPr/>
            </a:lvl1pPr>
          </a:lstStyle>
          <a:p>
            <a:pPr>
              <a:defRPr/>
            </a:pPr>
            <a:fld id="{C1E3333C-EF17-49A7-BD23-9A60E3169A03}" type="slidenum">
              <a:rPr lang="he-IL"/>
              <a:pPr>
                <a:defRPr/>
              </a:pPr>
              <a:t>‹#›</a:t>
            </a:fld>
            <a:endParaRPr lang="he-IL"/>
          </a:p>
        </p:txBody>
      </p:sp>
    </p:spTree>
    <p:extLst>
      <p:ext uri="{BB962C8B-B14F-4D97-AF65-F5344CB8AC3E}">
        <p14:creationId xmlns:p14="http://schemas.microsoft.com/office/powerpoint/2010/main" val="1724316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lvl1pPr>
              <a:defRPr/>
            </a:lvl1pPr>
          </a:lstStyle>
          <a:p>
            <a:pPr>
              <a:defRPr/>
            </a:pPr>
            <a:fld id="{93AC642B-0BB2-4CA0-84C1-BB75FF8626B6}" type="datetimeFigureOut">
              <a:rPr lang="he-IL"/>
              <a:pPr>
                <a:defRPr/>
              </a:pPr>
              <a:t>ט"ז/אייר/תש"ף</a:t>
            </a:fld>
            <a:endParaRPr lang="he-IL"/>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defRPr/>
            </a:lvl1pPr>
          </a:lstStyle>
          <a:p>
            <a:pPr>
              <a:defRPr/>
            </a:pPr>
            <a:fld id="{903065CF-77E6-4AE5-8EE2-AAC3DF07F2C7}" type="slidenum">
              <a:rPr lang="he-IL"/>
              <a:pPr>
                <a:defRPr/>
              </a:pPr>
              <a:t>‹#›</a:t>
            </a:fld>
            <a:endParaRPr lang="he-IL"/>
          </a:p>
        </p:txBody>
      </p:sp>
    </p:spTree>
    <p:extLst>
      <p:ext uri="{BB962C8B-B14F-4D97-AF65-F5344CB8AC3E}">
        <p14:creationId xmlns:p14="http://schemas.microsoft.com/office/powerpoint/2010/main" val="2306068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lvl1pPr>
              <a:defRPr/>
            </a:lvl1pPr>
          </a:lstStyle>
          <a:p>
            <a:pPr>
              <a:defRPr/>
            </a:pPr>
            <a:fld id="{8F5283D6-38F0-471F-9533-0ADA1752712B}" type="datetimeFigureOut">
              <a:rPr lang="he-IL"/>
              <a:pPr>
                <a:defRPr/>
              </a:pPr>
              <a:t>ט"ז/אייר/תש"ף</a:t>
            </a:fld>
            <a:endParaRPr lang="he-IL"/>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defRPr/>
            </a:lvl1pPr>
          </a:lstStyle>
          <a:p>
            <a:pPr>
              <a:defRPr/>
            </a:pPr>
            <a:fld id="{11B85C59-AA0D-4CF4-9E49-6C98A620C2F1}" type="slidenum">
              <a:rPr lang="he-IL"/>
              <a:pPr>
                <a:defRPr/>
              </a:pPr>
              <a:t>‹#›</a:t>
            </a:fld>
            <a:endParaRPr lang="he-IL"/>
          </a:p>
        </p:txBody>
      </p:sp>
    </p:spTree>
    <p:extLst>
      <p:ext uri="{BB962C8B-B14F-4D97-AF65-F5344CB8AC3E}">
        <p14:creationId xmlns:p14="http://schemas.microsoft.com/office/powerpoint/2010/main" val="3798079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lvl1pPr>
              <a:defRPr/>
            </a:lvl1pPr>
          </a:lstStyle>
          <a:p>
            <a:pPr>
              <a:defRPr/>
            </a:pPr>
            <a:fld id="{7FA154AC-6EB5-441E-9B93-55725A1290D7}" type="datetimeFigureOut">
              <a:rPr lang="he-IL"/>
              <a:pPr>
                <a:defRPr/>
              </a:pPr>
              <a:t>ט"ז/אייר/תש"ף</a:t>
            </a:fld>
            <a:endParaRPr lang="he-IL"/>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defRPr/>
            </a:lvl1pPr>
          </a:lstStyle>
          <a:p>
            <a:pPr>
              <a:defRPr/>
            </a:pPr>
            <a:fld id="{DE21E6A5-0CE1-4BCD-9C15-F49B2AFAD128}" type="slidenum">
              <a:rPr lang="he-IL"/>
              <a:pPr>
                <a:defRPr/>
              </a:pPr>
              <a:t>‹#›</a:t>
            </a:fld>
            <a:endParaRPr lang="he-IL"/>
          </a:p>
        </p:txBody>
      </p:sp>
    </p:spTree>
    <p:extLst>
      <p:ext uri="{BB962C8B-B14F-4D97-AF65-F5344CB8AC3E}">
        <p14:creationId xmlns:p14="http://schemas.microsoft.com/office/powerpoint/2010/main" val="2081290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lvl1pPr>
              <a:defRPr/>
            </a:lvl1pPr>
          </a:lstStyle>
          <a:p>
            <a:pPr>
              <a:defRPr/>
            </a:pPr>
            <a:fld id="{DACA70C4-00F2-4E42-A447-BC2314D4A307}" type="datetimeFigureOut">
              <a:rPr lang="he-IL"/>
              <a:pPr>
                <a:defRPr/>
              </a:pPr>
              <a:t>ט"ז/אייר/תש"ף</a:t>
            </a:fld>
            <a:endParaRPr lang="he-IL"/>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defRPr/>
            </a:lvl1pPr>
          </a:lstStyle>
          <a:p>
            <a:pPr>
              <a:defRPr/>
            </a:pPr>
            <a:fld id="{1EF982AD-E7D2-43E0-BF09-66DFEFBE5DC2}" type="slidenum">
              <a:rPr lang="he-IL"/>
              <a:pPr>
                <a:defRPr/>
              </a:pPr>
              <a:t>‹#›</a:t>
            </a:fld>
            <a:endParaRPr lang="he-IL"/>
          </a:p>
        </p:txBody>
      </p:sp>
    </p:spTree>
    <p:extLst>
      <p:ext uri="{BB962C8B-B14F-4D97-AF65-F5344CB8AC3E}">
        <p14:creationId xmlns:p14="http://schemas.microsoft.com/office/powerpoint/2010/main" val="1956861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Date Placeholder 3"/>
          <p:cNvSpPr>
            <a:spLocks noGrp="1"/>
          </p:cNvSpPr>
          <p:nvPr>
            <p:ph type="dt" sz="half" idx="10"/>
          </p:nvPr>
        </p:nvSpPr>
        <p:spPr/>
        <p:txBody>
          <a:bodyPr/>
          <a:lstStyle>
            <a:lvl1pPr>
              <a:defRPr/>
            </a:lvl1pPr>
          </a:lstStyle>
          <a:p>
            <a:pPr>
              <a:defRPr/>
            </a:pPr>
            <a:fld id="{CE083C4C-713E-46A6-90E1-8868C7A737B7}" type="datetimeFigureOut">
              <a:rPr lang="he-IL"/>
              <a:pPr>
                <a:defRPr/>
              </a:pPr>
              <a:t>ט"ז/אייר/תש"ף</a:t>
            </a:fld>
            <a:endParaRPr lang="he-IL"/>
          </a:p>
        </p:txBody>
      </p:sp>
      <p:sp>
        <p:nvSpPr>
          <p:cNvPr id="6" name="Footer Placeholder 4"/>
          <p:cNvSpPr>
            <a:spLocks noGrp="1"/>
          </p:cNvSpPr>
          <p:nvPr>
            <p:ph type="ftr" sz="quarter" idx="11"/>
          </p:nvPr>
        </p:nvSpPr>
        <p:spPr/>
        <p:txBody>
          <a:bodyPr/>
          <a:lstStyle>
            <a:lvl1pPr>
              <a:defRPr/>
            </a:lvl1pPr>
          </a:lstStyle>
          <a:p>
            <a:pPr>
              <a:defRPr/>
            </a:pPr>
            <a:endParaRPr lang="he-IL"/>
          </a:p>
        </p:txBody>
      </p:sp>
      <p:sp>
        <p:nvSpPr>
          <p:cNvPr id="7" name="Slide Number Placeholder 5"/>
          <p:cNvSpPr>
            <a:spLocks noGrp="1"/>
          </p:cNvSpPr>
          <p:nvPr>
            <p:ph type="sldNum" sz="quarter" idx="12"/>
          </p:nvPr>
        </p:nvSpPr>
        <p:spPr/>
        <p:txBody>
          <a:bodyPr/>
          <a:lstStyle>
            <a:lvl1pPr>
              <a:defRPr/>
            </a:lvl1pPr>
          </a:lstStyle>
          <a:p>
            <a:pPr>
              <a:defRPr/>
            </a:pPr>
            <a:fld id="{81DD918B-F794-4414-874A-D355F15DC1BD}" type="slidenum">
              <a:rPr lang="he-IL"/>
              <a:pPr>
                <a:defRPr/>
              </a:pPr>
              <a:t>‹#›</a:t>
            </a:fld>
            <a:endParaRPr lang="he-IL"/>
          </a:p>
        </p:txBody>
      </p:sp>
    </p:spTree>
    <p:extLst>
      <p:ext uri="{BB962C8B-B14F-4D97-AF65-F5344CB8AC3E}">
        <p14:creationId xmlns:p14="http://schemas.microsoft.com/office/powerpoint/2010/main" val="746296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Content Placeholder 3"/>
          <p:cNvSpPr>
            <a:spLocks noGrp="1"/>
          </p:cNvSpPr>
          <p:nvPr>
            <p:ph sz="half" idx="2"/>
          </p:nvPr>
        </p:nvSpPr>
        <p:spPr>
          <a:xfrm>
            <a:off x="629842" y="2505075"/>
            <a:ext cx="3868340"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Content Placeholder 5"/>
          <p:cNvSpPr>
            <a:spLocks noGrp="1"/>
          </p:cNvSpPr>
          <p:nvPr>
            <p:ph sz="quarter" idx="4"/>
          </p:nvPr>
        </p:nvSpPr>
        <p:spPr>
          <a:xfrm>
            <a:off x="4629150" y="2505075"/>
            <a:ext cx="3887391"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7" name="Date Placeholder 3"/>
          <p:cNvSpPr>
            <a:spLocks noGrp="1"/>
          </p:cNvSpPr>
          <p:nvPr>
            <p:ph type="dt" sz="half" idx="10"/>
          </p:nvPr>
        </p:nvSpPr>
        <p:spPr/>
        <p:txBody>
          <a:bodyPr/>
          <a:lstStyle>
            <a:lvl1pPr>
              <a:defRPr/>
            </a:lvl1pPr>
          </a:lstStyle>
          <a:p>
            <a:pPr>
              <a:defRPr/>
            </a:pPr>
            <a:fld id="{491CBA62-0C6E-4D87-862C-C085B55A4D25}" type="datetimeFigureOut">
              <a:rPr lang="he-IL"/>
              <a:pPr>
                <a:defRPr/>
              </a:pPr>
              <a:t>ט"ז/אייר/תש"ף</a:t>
            </a:fld>
            <a:endParaRPr lang="he-IL"/>
          </a:p>
        </p:txBody>
      </p:sp>
      <p:sp>
        <p:nvSpPr>
          <p:cNvPr id="8" name="Footer Placeholder 4"/>
          <p:cNvSpPr>
            <a:spLocks noGrp="1"/>
          </p:cNvSpPr>
          <p:nvPr>
            <p:ph type="ftr" sz="quarter" idx="11"/>
          </p:nvPr>
        </p:nvSpPr>
        <p:spPr/>
        <p:txBody>
          <a:bodyPr/>
          <a:lstStyle>
            <a:lvl1pPr>
              <a:defRPr/>
            </a:lvl1pPr>
          </a:lstStyle>
          <a:p>
            <a:pPr>
              <a:defRPr/>
            </a:pPr>
            <a:endParaRPr lang="he-IL"/>
          </a:p>
        </p:txBody>
      </p:sp>
      <p:sp>
        <p:nvSpPr>
          <p:cNvPr id="9" name="Slide Number Placeholder 5"/>
          <p:cNvSpPr>
            <a:spLocks noGrp="1"/>
          </p:cNvSpPr>
          <p:nvPr>
            <p:ph type="sldNum" sz="quarter" idx="12"/>
          </p:nvPr>
        </p:nvSpPr>
        <p:spPr/>
        <p:txBody>
          <a:bodyPr/>
          <a:lstStyle>
            <a:lvl1pPr>
              <a:defRPr/>
            </a:lvl1pPr>
          </a:lstStyle>
          <a:p>
            <a:pPr>
              <a:defRPr/>
            </a:pPr>
            <a:fld id="{F65CAB8E-03BA-4DD6-8527-D72D3BD3A55D}" type="slidenum">
              <a:rPr lang="he-IL"/>
              <a:pPr>
                <a:defRPr/>
              </a:pPr>
              <a:t>‹#›</a:t>
            </a:fld>
            <a:endParaRPr lang="he-IL"/>
          </a:p>
        </p:txBody>
      </p:sp>
    </p:spTree>
    <p:extLst>
      <p:ext uri="{BB962C8B-B14F-4D97-AF65-F5344CB8AC3E}">
        <p14:creationId xmlns:p14="http://schemas.microsoft.com/office/powerpoint/2010/main" val="595307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3"/>
          <p:cNvSpPr>
            <a:spLocks noGrp="1"/>
          </p:cNvSpPr>
          <p:nvPr>
            <p:ph type="dt" sz="half" idx="10"/>
          </p:nvPr>
        </p:nvSpPr>
        <p:spPr/>
        <p:txBody>
          <a:bodyPr/>
          <a:lstStyle>
            <a:lvl1pPr>
              <a:defRPr/>
            </a:lvl1pPr>
          </a:lstStyle>
          <a:p>
            <a:pPr>
              <a:defRPr/>
            </a:pPr>
            <a:fld id="{B84D0B6D-1181-40DF-BA0F-27D9037FECD6}" type="datetimeFigureOut">
              <a:rPr lang="he-IL"/>
              <a:pPr>
                <a:defRPr/>
              </a:pPr>
              <a:t>ט"ז/אייר/תש"ף</a:t>
            </a:fld>
            <a:endParaRPr lang="he-IL"/>
          </a:p>
        </p:txBody>
      </p:sp>
      <p:sp>
        <p:nvSpPr>
          <p:cNvPr id="4" name="Footer Placeholder 4"/>
          <p:cNvSpPr>
            <a:spLocks noGrp="1"/>
          </p:cNvSpPr>
          <p:nvPr>
            <p:ph type="ftr" sz="quarter" idx="11"/>
          </p:nvPr>
        </p:nvSpPr>
        <p:spPr/>
        <p:txBody>
          <a:bodyPr/>
          <a:lstStyle>
            <a:lvl1pPr>
              <a:defRPr/>
            </a:lvl1pPr>
          </a:lstStyle>
          <a:p>
            <a:pPr>
              <a:defRPr/>
            </a:pPr>
            <a:endParaRPr lang="he-IL"/>
          </a:p>
        </p:txBody>
      </p:sp>
      <p:sp>
        <p:nvSpPr>
          <p:cNvPr id="5" name="Slide Number Placeholder 5"/>
          <p:cNvSpPr>
            <a:spLocks noGrp="1"/>
          </p:cNvSpPr>
          <p:nvPr>
            <p:ph type="sldNum" sz="quarter" idx="12"/>
          </p:nvPr>
        </p:nvSpPr>
        <p:spPr/>
        <p:txBody>
          <a:bodyPr/>
          <a:lstStyle>
            <a:lvl1pPr>
              <a:defRPr/>
            </a:lvl1pPr>
          </a:lstStyle>
          <a:p>
            <a:pPr>
              <a:defRPr/>
            </a:pPr>
            <a:fld id="{747A146D-46B9-4026-91B1-940DA9930D95}" type="slidenum">
              <a:rPr lang="he-IL"/>
              <a:pPr>
                <a:defRPr/>
              </a:pPr>
              <a:t>‹#›</a:t>
            </a:fld>
            <a:endParaRPr lang="he-IL"/>
          </a:p>
        </p:txBody>
      </p:sp>
    </p:spTree>
    <p:extLst>
      <p:ext uri="{BB962C8B-B14F-4D97-AF65-F5344CB8AC3E}">
        <p14:creationId xmlns:p14="http://schemas.microsoft.com/office/powerpoint/2010/main" val="3269176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808C6C6-613F-46F5-9D85-0231F8217A23}" type="datetimeFigureOut">
              <a:rPr lang="he-IL"/>
              <a:pPr>
                <a:defRPr/>
              </a:pPr>
              <a:t>ט"ז/אייר/תש"ף</a:t>
            </a:fld>
            <a:endParaRPr lang="he-IL"/>
          </a:p>
        </p:txBody>
      </p:sp>
      <p:sp>
        <p:nvSpPr>
          <p:cNvPr id="3" name="Footer Placeholder 4"/>
          <p:cNvSpPr>
            <a:spLocks noGrp="1"/>
          </p:cNvSpPr>
          <p:nvPr>
            <p:ph type="ftr" sz="quarter" idx="11"/>
          </p:nvPr>
        </p:nvSpPr>
        <p:spPr/>
        <p:txBody>
          <a:bodyPr/>
          <a:lstStyle>
            <a:lvl1pPr>
              <a:defRPr/>
            </a:lvl1pPr>
          </a:lstStyle>
          <a:p>
            <a:pPr>
              <a:defRPr/>
            </a:pPr>
            <a:endParaRPr lang="he-IL"/>
          </a:p>
        </p:txBody>
      </p:sp>
      <p:sp>
        <p:nvSpPr>
          <p:cNvPr id="4" name="Slide Number Placeholder 5"/>
          <p:cNvSpPr>
            <a:spLocks noGrp="1"/>
          </p:cNvSpPr>
          <p:nvPr>
            <p:ph type="sldNum" sz="quarter" idx="12"/>
          </p:nvPr>
        </p:nvSpPr>
        <p:spPr/>
        <p:txBody>
          <a:bodyPr/>
          <a:lstStyle>
            <a:lvl1pPr>
              <a:defRPr/>
            </a:lvl1pPr>
          </a:lstStyle>
          <a:p>
            <a:pPr>
              <a:defRPr/>
            </a:pPr>
            <a:fld id="{C4530BEF-A77B-41EC-A68A-5617343528A1}" type="slidenum">
              <a:rPr lang="he-IL"/>
              <a:pPr>
                <a:defRPr/>
              </a:pPr>
              <a:t>‹#›</a:t>
            </a:fld>
            <a:endParaRPr lang="he-IL"/>
          </a:p>
        </p:txBody>
      </p:sp>
    </p:spTree>
    <p:extLst>
      <p:ext uri="{BB962C8B-B14F-4D97-AF65-F5344CB8AC3E}">
        <p14:creationId xmlns:p14="http://schemas.microsoft.com/office/powerpoint/2010/main" val="1895000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Date Placeholder 3"/>
          <p:cNvSpPr>
            <a:spLocks noGrp="1"/>
          </p:cNvSpPr>
          <p:nvPr>
            <p:ph type="dt" sz="half" idx="10"/>
          </p:nvPr>
        </p:nvSpPr>
        <p:spPr/>
        <p:txBody>
          <a:bodyPr/>
          <a:lstStyle>
            <a:lvl1pPr>
              <a:defRPr/>
            </a:lvl1pPr>
          </a:lstStyle>
          <a:p>
            <a:pPr>
              <a:defRPr/>
            </a:pPr>
            <a:fld id="{3A60EF3D-0DC0-4B4A-BFAF-63B7521EB0E4}" type="datetimeFigureOut">
              <a:rPr lang="he-IL"/>
              <a:pPr>
                <a:defRPr/>
              </a:pPr>
              <a:t>ט"ז/אייר/תש"ף</a:t>
            </a:fld>
            <a:endParaRPr lang="he-IL"/>
          </a:p>
        </p:txBody>
      </p:sp>
      <p:sp>
        <p:nvSpPr>
          <p:cNvPr id="6" name="Footer Placeholder 4"/>
          <p:cNvSpPr>
            <a:spLocks noGrp="1"/>
          </p:cNvSpPr>
          <p:nvPr>
            <p:ph type="ftr" sz="quarter" idx="11"/>
          </p:nvPr>
        </p:nvSpPr>
        <p:spPr/>
        <p:txBody>
          <a:bodyPr/>
          <a:lstStyle>
            <a:lvl1pPr>
              <a:defRPr/>
            </a:lvl1pPr>
          </a:lstStyle>
          <a:p>
            <a:pPr>
              <a:defRPr/>
            </a:pPr>
            <a:endParaRPr lang="he-IL"/>
          </a:p>
        </p:txBody>
      </p:sp>
      <p:sp>
        <p:nvSpPr>
          <p:cNvPr id="7" name="Slide Number Placeholder 5"/>
          <p:cNvSpPr>
            <a:spLocks noGrp="1"/>
          </p:cNvSpPr>
          <p:nvPr>
            <p:ph type="sldNum" sz="quarter" idx="12"/>
          </p:nvPr>
        </p:nvSpPr>
        <p:spPr/>
        <p:txBody>
          <a:bodyPr/>
          <a:lstStyle>
            <a:lvl1pPr>
              <a:defRPr/>
            </a:lvl1pPr>
          </a:lstStyle>
          <a:p>
            <a:pPr>
              <a:defRPr/>
            </a:pPr>
            <a:fld id="{3E8E9E59-38CE-4086-A43E-BD1F1719B9CA}" type="slidenum">
              <a:rPr lang="he-IL"/>
              <a:pPr>
                <a:defRPr/>
              </a:pPr>
              <a:t>‹#›</a:t>
            </a:fld>
            <a:endParaRPr lang="he-IL"/>
          </a:p>
        </p:txBody>
      </p:sp>
    </p:spTree>
    <p:extLst>
      <p:ext uri="{BB962C8B-B14F-4D97-AF65-F5344CB8AC3E}">
        <p14:creationId xmlns:p14="http://schemas.microsoft.com/office/powerpoint/2010/main" val="4212175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he-IL" noProof="0"/>
              <a:t>לחץ על הסמל כדי להוסיף תמונה</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Date Placeholder 3"/>
          <p:cNvSpPr>
            <a:spLocks noGrp="1"/>
          </p:cNvSpPr>
          <p:nvPr>
            <p:ph type="dt" sz="half" idx="10"/>
          </p:nvPr>
        </p:nvSpPr>
        <p:spPr/>
        <p:txBody>
          <a:bodyPr/>
          <a:lstStyle>
            <a:lvl1pPr>
              <a:defRPr/>
            </a:lvl1pPr>
          </a:lstStyle>
          <a:p>
            <a:pPr>
              <a:defRPr/>
            </a:pPr>
            <a:fld id="{45DC2C44-308E-4782-9747-5618AED991DC}" type="datetimeFigureOut">
              <a:rPr lang="he-IL"/>
              <a:pPr>
                <a:defRPr/>
              </a:pPr>
              <a:t>ט"ז/אייר/תש"ף</a:t>
            </a:fld>
            <a:endParaRPr lang="he-IL"/>
          </a:p>
        </p:txBody>
      </p:sp>
      <p:sp>
        <p:nvSpPr>
          <p:cNvPr id="6" name="Footer Placeholder 4"/>
          <p:cNvSpPr>
            <a:spLocks noGrp="1"/>
          </p:cNvSpPr>
          <p:nvPr>
            <p:ph type="ftr" sz="quarter" idx="11"/>
          </p:nvPr>
        </p:nvSpPr>
        <p:spPr/>
        <p:txBody>
          <a:bodyPr/>
          <a:lstStyle>
            <a:lvl1pPr>
              <a:defRPr/>
            </a:lvl1pPr>
          </a:lstStyle>
          <a:p>
            <a:pPr>
              <a:defRPr/>
            </a:pPr>
            <a:endParaRPr lang="he-IL"/>
          </a:p>
        </p:txBody>
      </p:sp>
      <p:sp>
        <p:nvSpPr>
          <p:cNvPr id="7" name="Slide Number Placeholder 5"/>
          <p:cNvSpPr>
            <a:spLocks noGrp="1"/>
          </p:cNvSpPr>
          <p:nvPr>
            <p:ph type="sldNum" sz="quarter" idx="12"/>
          </p:nvPr>
        </p:nvSpPr>
        <p:spPr/>
        <p:txBody>
          <a:bodyPr/>
          <a:lstStyle>
            <a:lvl1pPr>
              <a:defRPr/>
            </a:lvl1pPr>
          </a:lstStyle>
          <a:p>
            <a:pPr>
              <a:defRPr/>
            </a:pPr>
            <a:fld id="{F930556E-E0AB-47A0-9427-FCB261641C15}" type="slidenum">
              <a:rPr lang="he-IL"/>
              <a:pPr>
                <a:defRPr/>
              </a:pPr>
              <a:t>‹#›</a:t>
            </a:fld>
            <a:endParaRPr lang="he-IL"/>
          </a:p>
        </p:txBody>
      </p:sp>
    </p:spTree>
    <p:extLst>
      <p:ext uri="{BB962C8B-B14F-4D97-AF65-F5344CB8AC3E}">
        <p14:creationId xmlns:p14="http://schemas.microsoft.com/office/powerpoint/2010/main" val="2202437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78B4"/>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altLang="he-IL"/>
              <a:t>לחץ כדי לערוך סגנון כותרת של תבנית בסיס</a:t>
            </a:r>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ltLang="he-IL"/>
              <a:t>ערוך סגנונות טקסט של תבנית בסיס</a:t>
            </a:r>
          </a:p>
          <a:p>
            <a:pPr lvl="1"/>
            <a:r>
              <a:rPr lang="he-IL" altLang="he-IL"/>
              <a:t>רמה שניה</a:t>
            </a:r>
          </a:p>
          <a:p>
            <a:pPr lvl="2"/>
            <a:r>
              <a:rPr lang="he-IL" altLang="he-IL"/>
              <a:t>רמה שלישית</a:t>
            </a:r>
          </a:p>
          <a:p>
            <a:pPr lvl="3"/>
            <a:r>
              <a:rPr lang="he-IL" altLang="he-IL"/>
              <a:t>רמה רביעית</a:t>
            </a:r>
          </a:p>
          <a:p>
            <a:pPr lvl="4"/>
            <a:r>
              <a:rPr lang="he-IL" altLang="he-IL"/>
              <a:t>רמה חמישית</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rtl="1" eaLnBrk="1" fontAlgn="auto" hangingPunct="1">
              <a:spcBef>
                <a:spcPts val="0"/>
              </a:spcBef>
              <a:spcAft>
                <a:spcPts val="0"/>
              </a:spcAft>
              <a:defRPr sz="1200">
                <a:solidFill>
                  <a:schemeClr val="tx1">
                    <a:tint val="75000"/>
                  </a:schemeClr>
                </a:solidFill>
                <a:latin typeface="+mn-lt"/>
                <a:cs typeface="+mn-cs"/>
              </a:defRPr>
            </a:lvl1pPr>
          </a:lstStyle>
          <a:p>
            <a:pPr>
              <a:defRPr/>
            </a:pPr>
            <a:fld id="{05584C09-0646-43D1-9D5B-8F6C2BACECEA}" type="datetimeFigureOut">
              <a:rPr lang="he-IL"/>
              <a:pPr>
                <a:defRPr/>
              </a:pPr>
              <a:t>ט"ז/אייר/תש"ף</a:t>
            </a:fld>
            <a:endParaRPr lang="he-IL"/>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rtl="1" eaLnBrk="1" fontAlgn="auto" hangingPunct="1">
              <a:spcBef>
                <a:spcPts val="0"/>
              </a:spcBef>
              <a:spcAft>
                <a:spcPts val="0"/>
              </a:spcAft>
              <a:defRPr sz="1200">
                <a:solidFill>
                  <a:schemeClr val="tx1">
                    <a:tint val="75000"/>
                  </a:schemeClr>
                </a:solidFill>
                <a:latin typeface="+mn-lt"/>
                <a:cs typeface="+mn-cs"/>
              </a:defRPr>
            </a:lvl1pPr>
          </a:lstStyle>
          <a:p>
            <a:pPr>
              <a:defRPr/>
            </a:pPr>
            <a:endParaRPr lang="he-IL"/>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rtl="1" eaLnBrk="1" fontAlgn="auto" hangingPunct="1">
              <a:spcBef>
                <a:spcPts val="0"/>
              </a:spcBef>
              <a:spcAft>
                <a:spcPts val="0"/>
              </a:spcAft>
              <a:defRPr sz="1200">
                <a:solidFill>
                  <a:schemeClr val="tx1">
                    <a:tint val="75000"/>
                  </a:schemeClr>
                </a:solidFill>
                <a:latin typeface="+mn-lt"/>
                <a:cs typeface="+mn-cs"/>
              </a:defRPr>
            </a:lvl1pPr>
          </a:lstStyle>
          <a:p>
            <a:pPr>
              <a:defRPr/>
            </a:pPr>
            <a:fld id="{7EBC4D8D-7A7A-4023-AC77-B631D5FC143B}" type="slidenum">
              <a:rPr lang="he-IL"/>
              <a:pPr>
                <a:defRPr/>
              </a:pPr>
              <a:t>‹#›</a:t>
            </a:fld>
            <a:endParaRPr lang="he-IL"/>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0" fontAlgn="base" hangingPunct="0">
        <a:lnSpc>
          <a:spcPct val="90000"/>
        </a:lnSpc>
        <a:spcBef>
          <a:spcPct val="0"/>
        </a:spcBef>
        <a:spcAft>
          <a:spcPct val="0"/>
        </a:spcAft>
        <a:defRPr sz="4400" kern="1200">
          <a:solidFill>
            <a:schemeClr val="tx1"/>
          </a:solidFill>
          <a:latin typeface="+mj-lt"/>
          <a:ea typeface="+mj-ea"/>
          <a:cs typeface="+mj-cs"/>
        </a:defRPr>
      </a:lvl1pPr>
      <a:lvl2pPr algn="l" rtl="1" eaLnBrk="0" fontAlgn="base" hangingPunct="0">
        <a:lnSpc>
          <a:spcPct val="90000"/>
        </a:lnSpc>
        <a:spcBef>
          <a:spcPct val="0"/>
        </a:spcBef>
        <a:spcAft>
          <a:spcPct val="0"/>
        </a:spcAft>
        <a:defRPr sz="4400">
          <a:solidFill>
            <a:schemeClr val="tx1"/>
          </a:solidFill>
          <a:latin typeface="Calibri Light" panose="020F0302020204030204" pitchFamily="34" charset="0"/>
          <a:cs typeface="Times New Roman" panose="02020603050405020304" pitchFamily="18" charset="0"/>
        </a:defRPr>
      </a:lvl2pPr>
      <a:lvl3pPr algn="l" rtl="1" eaLnBrk="0" fontAlgn="base" hangingPunct="0">
        <a:lnSpc>
          <a:spcPct val="90000"/>
        </a:lnSpc>
        <a:spcBef>
          <a:spcPct val="0"/>
        </a:spcBef>
        <a:spcAft>
          <a:spcPct val="0"/>
        </a:spcAft>
        <a:defRPr sz="4400">
          <a:solidFill>
            <a:schemeClr val="tx1"/>
          </a:solidFill>
          <a:latin typeface="Calibri Light" panose="020F0302020204030204" pitchFamily="34" charset="0"/>
          <a:cs typeface="Times New Roman" panose="02020603050405020304" pitchFamily="18" charset="0"/>
        </a:defRPr>
      </a:lvl3pPr>
      <a:lvl4pPr algn="l" rtl="1" eaLnBrk="0" fontAlgn="base" hangingPunct="0">
        <a:lnSpc>
          <a:spcPct val="90000"/>
        </a:lnSpc>
        <a:spcBef>
          <a:spcPct val="0"/>
        </a:spcBef>
        <a:spcAft>
          <a:spcPct val="0"/>
        </a:spcAft>
        <a:defRPr sz="4400">
          <a:solidFill>
            <a:schemeClr val="tx1"/>
          </a:solidFill>
          <a:latin typeface="Calibri Light" panose="020F0302020204030204" pitchFamily="34" charset="0"/>
          <a:cs typeface="Times New Roman" panose="02020603050405020304" pitchFamily="18" charset="0"/>
        </a:defRPr>
      </a:lvl4pPr>
      <a:lvl5pPr algn="l" rtl="1" eaLnBrk="0" fontAlgn="base" hangingPunct="0">
        <a:lnSpc>
          <a:spcPct val="90000"/>
        </a:lnSpc>
        <a:spcBef>
          <a:spcPct val="0"/>
        </a:spcBef>
        <a:spcAft>
          <a:spcPct val="0"/>
        </a:spcAft>
        <a:defRPr sz="4400">
          <a:solidFill>
            <a:schemeClr val="tx1"/>
          </a:solidFill>
          <a:latin typeface="Calibri Light" panose="020F0302020204030204" pitchFamily="34" charset="0"/>
          <a:cs typeface="Times New Roman" panose="02020603050405020304" pitchFamily="18" charset="0"/>
        </a:defRPr>
      </a:lvl5pPr>
      <a:lvl6pPr marL="457200" algn="l" rtl="1" fontAlgn="base">
        <a:lnSpc>
          <a:spcPct val="90000"/>
        </a:lnSpc>
        <a:spcBef>
          <a:spcPct val="0"/>
        </a:spcBef>
        <a:spcAft>
          <a:spcPct val="0"/>
        </a:spcAft>
        <a:defRPr sz="4400">
          <a:solidFill>
            <a:schemeClr val="tx1"/>
          </a:solidFill>
          <a:latin typeface="Calibri Light" panose="020F0302020204030204" pitchFamily="34" charset="0"/>
          <a:cs typeface="Times New Roman" panose="02020603050405020304" pitchFamily="18" charset="0"/>
        </a:defRPr>
      </a:lvl6pPr>
      <a:lvl7pPr marL="914400" algn="l" rtl="1" fontAlgn="base">
        <a:lnSpc>
          <a:spcPct val="90000"/>
        </a:lnSpc>
        <a:spcBef>
          <a:spcPct val="0"/>
        </a:spcBef>
        <a:spcAft>
          <a:spcPct val="0"/>
        </a:spcAft>
        <a:defRPr sz="4400">
          <a:solidFill>
            <a:schemeClr val="tx1"/>
          </a:solidFill>
          <a:latin typeface="Calibri Light" panose="020F0302020204030204" pitchFamily="34" charset="0"/>
          <a:cs typeface="Times New Roman" panose="02020603050405020304" pitchFamily="18" charset="0"/>
        </a:defRPr>
      </a:lvl7pPr>
      <a:lvl8pPr marL="1371600" algn="l" rtl="1" fontAlgn="base">
        <a:lnSpc>
          <a:spcPct val="90000"/>
        </a:lnSpc>
        <a:spcBef>
          <a:spcPct val="0"/>
        </a:spcBef>
        <a:spcAft>
          <a:spcPct val="0"/>
        </a:spcAft>
        <a:defRPr sz="4400">
          <a:solidFill>
            <a:schemeClr val="tx1"/>
          </a:solidFill>
          <a:latin typeface="Calibri Light" panose="020F0302020204030204" pitchFamily="34" charset="0"/>
          <a:cs typeface="Times New Roman" panose="02020603050405020304" pitchFamily="18" charset="0"/>
        </a:defRPr>
      </a:lvl8pPr>
      <a:lvl9pPr marL="1828800" algn="l" rtl="1" fontAlgn="base">
        <a:lnSpc>
          <a:spcPct val="90000"/>
        </a:lnSpc>
        <a:spcBef>
          <a:spcPct val="0"/>
        </a:spcBef>
        <a:spcAft>
          <a:spcPct val="0"/>
        </a:spcAft>
        <a:defRPr sz="4400">
          <a:solidFill>
            <a:schemeClr val="tx1"/>
          </a:solidFill>
          <a:latin typeface="Calibri Light" panose="020F0302020204030204" pitchFamily="34" charset="0"/>
          <a:cs typeface="Times New Roman" panose="02020603050405020304" pitchFamily="18" charset="0"/>
        </a:defRPr>
      </a:lvl9pPr>
    </p:titleStyle>
    <p:bodyStyle>
      <a:lvl1pPr marL="228600" indent="-228600" algn="r" rtl="1"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r" rtl="1"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r" rtl="1"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r" rtl="1"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r" rtl="1"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hqh1MRWZjm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www.youtube.com/watch?v=pH7VfJDq7f4&amp;feature=emb_rel_en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89s45i_xAwI"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404734" y="188210"/>
            <a:ext cx="8514413" cy="1175641"/>
          </a:xfrm>
        </p:spPr>
        <p:txBody>
          <a:bodyPr rtlCol="0">
            <a:noAutofit/>
          </a:bodyPr>
          <a:lstStyle/>
          <a:p>
            <a:pPr eaLnBrk="1" fontAlgn="auto" hangingPunct="1">
              <a:spcAft>
                <a:spcPts val="0"/>
              </a:spcAft>
              <a:defRPr/>
            </a:pPr>
            <a:r>
              <a:rPr lang="he-IL" sz="3600" b="1" dirty="0">
                <a:cs typeface="+mn-cs"/>
              </a:rPr>
              <a:t>מצגת מורה: </a:t>
            </a:r>
            <a:br>
              <a:rPr lang="en-US" sz="3600" b="1" dirty="0">
                <a:cs typeface="+mn-cs"/>
              </a:rPr>
            </a:br>
            <a:r>
              <a:rPr lang="he-IL" sz="3600" b="1" dirty="0">
                <a:cs typeface="+mn-cs"/>
              </a:rPr>
              <a:t>השפעת חימום / קירור על נפח החומר</a:t>
            </a:r>
          </a:p>
        </p:txBody>
      </p:sp>
      <p:sp>
        <p:nvSpPr>
          <p:cNvPr id="3075" name="TextBox 4"/>
          <p:cNvSpPr txBox="1">
            <a:spLocks noChangeArrowheads="1"/>
          </p:cNvSpPr>
          <p:nvPr/>
        </p:nvSpPr>
        <p:spPr bwMode="auto">
          <a:xfrm>
            <a:off x="-152400" y="5910720"/>
            <a:ext cx="92964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gn="r" rtl="1">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gn="r" rtl="1">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buFontTx/>
              <a:buNone/>
            </a:pPr>
            <a:r>
              <a:rPr lang="he-IL" altLang="he-IL" sz="2000" dirty="0"/>
              <a:t>יחידת למידה-הערכה בנושא: ממוחשי למופשט- ממאקרו למיקרו,</a:t>
            </a:r>
            <a:br>
              <a:rPr lang="en-US" altLang="he-IL" sz="2000" dirty="0"/>
            </a:br>
            <a:r>
              <a:rPr lang="he-IL" altLang="he-IL" sz="2000" dirty="0"/>
              <a:t>המרכז הארצי למורי </a:t>
            </a:r>
            <a:r>
              <a:rPr lang="he-IL" altLang="he-IL" sz="2000" dirty="0" err="1"/>
              <a:t>מו"ט</a:t>
            </a:r>
            <a:r>
              <a:rPr lang="he-IL" altLang="he-IL" sz="2000" dirty="0"/>
              <a:t> חט"ב במכון ויצמן</a:t>
            </a:r>
          </a:p>
        </p:txBody>
      </p:sp>
      <p:pic>
        <p:nvPicPr>
          <p:cNvPr id="1026" name="תמונה 7" descr="חימום כדור"/>
          <p:cNvPicPr>
            <a:picLocks noChangeAspect="1" noChangeArrowheads="1"/>
          </p:cNvPicPr>
          <p:nvPr/>
        </p:nvPicPr>
        <p:blipFill rotWithShape="1">
          <a:blip r:embed="rId2">
            <a:extLst>
              <a:ext uri="{28A0092B-C50C-407E-A947-70E740481C1C}">
                <a14:useLocalDpi xmlns:a14="http://schemas.microsoft.com/office/drawing/2010/main" val="0"/>
              </a:ext>
            </a:extLst>
          </a:blip>
          <a:srcRect l="39351" b="51935"/>
          <a:stretch/>
        </p:blipFill>
        <p:spPr bwMode="auto">
          <a:xfrm>
            <a:off x="3037668" y="1519571"/>
            <a:ext cx="2736742" cy="422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כותרת 1"/>
          <p:cNvSpPr>
            <a:spLocks noGrp="1"/>
          </p:cNvSpPr>
          <p:nvPr>
            <p:ph type="title"/>
          </p:nvPr>
        </p:nvSpPr>
        <p:spPr>
          <a:xfrm>
            <a:off x="582613" y="752475"/>
            <a:ext cx="7886700" cy="1325563"/>
          </a:xfrm>
        </p:spPr>
        <p:txBody>
          <a:bodyPr/>
          <a:lstStyle/>
          <a:p>
            <a:pPr algn="ctr" eaLnBrk="1" hangingPunct="1"/>
            <a:r>
              <a:rPr lang="he-IL" altLang="he-IL" sz="4800" dirty="0">
                <a:latin typeface="+mn-lt"/>
                <a:cs typeface="+mn-cs"/>
              </a:rPr>
              <a:t>נעבור לתרגול הכלים שלמדנו</a:t>
            </a:r>
          </a:p>
        </p:txBody>
      </p:sp>
      <p:pic>
        <p:nvPicPr>
          <p:cNvPr id="13315" name="מציין מיקום תוכן 3" descr="אייקון תרגול כלים"/>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448050" y="2722563"/>
            <a:ext cx="2155825" cy="2538412"/>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מלבן 3"/>
          <p:cNvSpPr>
            <a:spLocks noChangeArrowheads="1"/>
          </p:cNvSpPr>
          <p:nvPr/>
        </p:nvSpPr>
        <p:spPr bwMode="auto">
          <a:xfrm>
            <a:off x="771525" y="414338"/>
            <a:ext cx="73374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gn="r" rtl="1">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gn="r" rtl="1">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buFontTx/>
              <a:buNone/>
            </a:pPr>
            <a:r>
              <a:rPr lang="he-IL" altLang="he-IL" b="1">
                <a:cs typeface="Calibri" panose="020F0502020204030204" pitchFamily="34" charset="0"/>
              </a:rPr>
              <a:t>משימת תרגול</a:t>
            </a:r>
            <a:endParaRPr lang="he-IL" altLang="he-IL"/>
          </a:p>
        </p:txBody>
      </p:sp>
      <p:sp>
        <p:nvSpPr>
          <p:cNvPr id="14339" name="Rectangle 5" descr="כלי עזר"/>
          <p:cNvSpPr>
            <a:spLocks noChangeArrowheads="1"/>
          </p:cNvSpPr>
          <p:nvPr/>
        </p:nvSpPr>
        <p:spPr bwMode="auto">
          <a:xfrm>
            <a:off x="230188" y="657225"/>
            <a:ext cx="8388350" cy="606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he-IL" altLang="he-IL"/>
          </a:p>
        </p:txBody>
      </p:sp>
      <p:sp>
        <p:nvSpPr>
          <p:cNvPr id="8" name="Freeform 7"/>
          <p:cNvSpPr/>
          <p:nvPr/>
        </p:nvSpPr>
        <p:spPr>
          <a:xfrm>
            <a:off x="6043613" y="3559175"/>
            <a:ext cx="2992437" cy="2214563"/>
          </a:xfrm>
          <a:custGeom>
            <a:avLst/>
            <a:gdLst>
              <a:gd name="connsiteX0" fmla="*/ 0 w 2956911"/>
              <a:gd name="connsiteY0" fmla="*/ 221555 h 2215552"/>
              <a:gd name="connsiteX1" fmla="*/ 221555 w 2956911"/>
              <a:gd name="connsiteY1" fmla="*/ 0 h 2215552"/>
              <a:gd name="connsiteX2" fmla="*/ 2735356 w 2956911"/>
              <a:gd name="connsiteY2" fmla="*/ 0 h 2215552"/>
              <a:gd name="connsiteX3" fmla="*/ 2956911 w 2956911"/>
              <a:gd name="connsiteY3" fmla="*/ 221555 h 2215552"/>
              <a:gd name="connsiteX4" fmla="*/ 2956911 w 2956911"/>
              <a:gd name="connsiteY4" fmla="*/ 1993997 h 2215552"/>
              <a:gd name="connsiteX5" fmla="*/ 2735356 w 2956911"/>
              <a:gd name="connsiteY5" fmla="*/ 2215552 h 2215552"/>
              <a:gd name="connsiteX6" fmla="*/ 221555 w 2956911"/>
              <a:gd name="connsiteY6" fmla="*/ 2215552 h 2215552"/>
              <a:gd name="connsiteX7" fmla="*/ 0 w 2956911"/>
              <a:gd name="connsiteY7" fmla="*/ 1993997 h 2215552"/>
              <a:gd name="connsiteX8" fmla="*/ 0 w 2956911"/>
              <a:gd name="connsiteY8" fmla="*/ 221555 h 2215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6911" h="2215552">
                <a:moveTo>
                  <a:pt x="0" y="221555"/>
                </a:moveTo>
                <a:cubicBezTo>
                  <a:pt x="0" y="99194"/>
                  <a:pt x="99194" y="0"/>
                  <a:pt x="221555" y="0"/>
                </a:cubicBezTo>
                <a:lnTo>
                  <a:pt x="2735356" y="0"/>
                </a:lnTo>
                <a:cubicBezTo>
                  <a:pt x="2857717" y="0"/>
                  <a:pt x="2956911" y="99194"/>
                  <a:pt x="2956911" y="221555"/>
                </a:cubicBezTo>
                <a:lnTo>
                  <a:pt x="2956911" y="1993997"/>
                </a:lnTo>
                <a:cubicBezTo>
                  <a:pt x="2956911" y="2116358"/>
                  <a:pt x="2857717" y="2215552"/>
                  <a:pt x="2735356" y="2215552"/>
                </a:cubicBezTo>
                <a:lnTo>
                  <a:pt x="221555" y="2215552"/>
                </a:lnTo>
                <a:cubicBezTo>
                  <a:pt x="99194" y="2215552"/>
                  <a:pt x="0" y="2116358"/>
                  <a:pt x="0" y="1993997"/>
                </a:cubicBezTo>
                <a:lnTo>
                  <a:pt x="0" y="221555"/>
                </a:lnTo>
                <a:close/>
              </a:path>
            </a:pathLst>
          </a:custGeom>
          <a:noFill/>
          <a:ln>
            <a:noFill/>
          </a:ln>
        </p:spPr>
        <p:style>
          <a:lnRef idx="1">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lIns="996702" tIns="663517" rIns="109628" bIns="109627"/>
          <a:lstStyle>
            <a:lvl1pPr marL="342900" indent="-342900" algn="r" defTabSz="711200" rtl="1">
              <a:defRPr>
                <a:solidFill>
                  <a:schemeClr val="tx1"/>
                </a:solidFill>
                <a:latin typeface="Calibri" panose="020F0502020204030204" pitchFamily="34" charset="0"/>
                <a:cs typeface="Arial" panose="020B0604020202020204" pitchFamily="34" charset="0"/>
              </a:defRPr>
            </a:lvl1pPr>
            <a:lvl2pPr marL="171450" indent="-171450" algn="r" defTabSz="711200" rtl="1">
              <a:defRPr>
                <a:solidFill>
                  <a:schemeClr val="tx1"/>
                </a:solidFill>
                <a:latin typeface="Calibri" panose="020F0502020204030204" pitchFamily="34" charset="0"/>
                <a:cs typeface="Arial" panose="020B0604020202020204" pitchFamily="34" charset="0"/>
              </a:defRPr>
            </a:lvl2pPr>
            <a:lvl3pPr marL="1143000" indent="-228600" algn="r" defTabSz="711200" rtl="1">
              <a:defRPr>
                <a:solidFill>
                  <a:schemeClr val="tx1"/>
                </a:solidFill>
                <a:latin typeface="Calibri" panose="020F0502020204030204" pitchFamily="34" charset="0"/>
                <a:cs typeface="Arial" panose="020B0604020202020204" pitchFamily="34" charset="0"/>
              </a:defRPr>
            </a:lvl3pPr>
            <a:lvl4pPr marL="1600200" indent="-228600" algn="r" defTabSz="711200" rtl="1">
              <a:defRPr>
                <a:solidFill>
                  <a:schemeClr val="tx1"/>
                </a:solidFill>
                <a:latin typeface="Calibri" panose="020F0502020204030204" pitchFamily="34" charset="0"/>
                <a:cs typeface="Arial" panose="020B0604020202020204" pitchFamily="34" charset="0"/>
              </a:defRPr>
            </a:lvl4pPr>
            <a:lvl5pPr marL="2057400" indent="-228600" algn="r" defTabSz="711200" rtl="1">
              <a:defRPr>
                <a:solidFill>
                  <a:schemeClr val="tx1"/>
                </a:solidFill>
                <a:latin typeface="Calibri" panose="020F0502020204030204" pitchFamily="34" charset="0"/>
                <a:cs typeface="Arial" panose="020B0604020202020204" pitchFamily="34" charset="0"/>
              </a:defRPr>
            </a:lvl5pPr>
            <a:lvl6pPr marL="25146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lvl="1" eaLnBrk="1" hangingPunct="1">
              <a:lnSpc>
                <a:spcPct val="90000"/>
              </a:lnSpc>
              <a:spcAft>
                <a:spcPct val="15000"/>
              </a:spcAft>
              <a:buFontTx/>
              <a:buChar char="•"/>
              <a:defRPr/>
            </a:pPr>
            <a:r>
              <a:rPr lang="he-IL" altLang="he-IL">
                <a:cs typeface="Calibri" panose="020F0502020204030204" pitchFamily="34" charset="0"/>
              </a:rPr>
              <a:t>הכרות עם מושגים, כלי עזר ומיומנויות לעזרה להתמודדות עם הקשיים.</a:t>
            </a:r>
          </a:p>
          <a:p>
            <a:pPr lvl="1" eaLnBrk="1" hangingPunct="1">
              <a:lnSpc>
                <a:spcPct val="90000"/>
              </a:lnSpc>
              <a:spcAft>
                <a:spcPct val="15000"/>
              </a:spcAft>
              <a:buFontTx/>
              <a:buChar char="•"/>
              <a:defRPr/>
            </a:pPr>
            <a:r>
              <a:rPr lang="he-IL" altLang="he-IL">
                <a:cs typeface="Calibri" panose="020F0502020204030204" pitchFamily="34" charset="0"/>
              </a:rPr>
              <a:t>התנסות בכלי העזר</a:t>
            </a:r>
            <a:endParaRPr lang="he-IL" altLang="he-IL" b="1"/>
          </a:p>
        </p:txBody>
      </p:sp>
      <p:grpSp>
        <p:nvGrpSpPr>
          <p:cNvPr id="14342" name="Group 42" descr="משימת תרגול"/>
          <p:cNvGrpSpPr>
            <a:grpSpLocks/>
          </p:cNvGrpSpPr>
          <p:nvPr/>
        </p:nvGrpSpPr>
        <p:grpSpPr bwMode="auto">
          <a:xfrm>
            <a:off x="246063" y="693738"/>
            <a:ext cx="8388350" cy="6064250"/>
            <a:chOff x="230240" y="794321"/>
            <a:chExt cx="8388424" cy="6063679"/>
          </a:xfrm>
        </p:grpSpPr>
        <p:sp>
          <p:nvSpPr>
            <p:cNvPr id="14351" name="Rectangle 43"/>
            <p:cNvSpPr>
              <a:spLocks noChangeArrowheads="1"/>
            </p:cNvSpPr>
            <p:nvPr/>
          </p:nvSpPr>
          <p:spPr bwMode="auto">
            <a:xfrm>
              <a:off x="230240" y="794321"/>
              <a:ext cx="8388424" cy="6063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he-IL" altLang="he-IL"/>
            </a:p>
          </p:txBody>
        </p:sp>
        <p:sp>
          <p:nvSpPr>
            <p:cNvPr id="45" name="Freeform 44"/>
            <p:cNvSpPr/>
            <p:nvPr/>
          </p:nvSpPr>
          <p:spPr>
            <a:xfrm>
              <a:off x="4544727" y="1174517"/>
              <a:ext cx="2591786" cy="2591786"/>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0" y="0"/>
                  </a:moveTo>
                  <a:cubicBezTo>
                    <a:pt x="1431404" y="0"/>
                    <a:pt x="2591786" y="1160382"/>
                    <a:pt x="2591786" y="2591786"/>
                  </a:cubicBezTo>
                  <a:lnTo>
                    <a:pt x="0" y="2591786"/>
                  </a:lnTo>
                  <a:lnTo>
                    <a:pt x="0" y="0"/>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lIns="113792" tIns="872909" rIns="872909" bIns="113792" spcCol="1270" anchor="ctr"/>
            <a:lstStyle/>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r>
                <a:rPr lang="he-IL" b="1" dirty="0">
                  <a:solidFill>
                    <a:srgbClr val="0078B4"/>
                  </a:solidFill>
                </a:rPr>
                <a:t>1. פעילות מקדימה (דיאגנוסטית) +רפלקציה</a:t>
              </a:r>
              <a:endParaRPr lang="he-IL" sz="1600" dirty="0">
                <a:solidFill>
                  <a:srgbClr val="0078B4"/>
                </a:solidFill>
              </a:endParaRPr>
            </a:p>
          </p:txBody>
        </p:sp>
        <p:sp>
          <p:nvSpPr>
            <p:cNvPr id="46" name="Freeform 45"/>
            <p:cNvSpPr/>
            <p:nvPr/>
          </p:nvSpPr>
          <p:spPr>
            <a:xfrm>
              <a:off x="1833228" y="1174517"/>
              <a:ext cx="2591786" cy="2591786"/>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0" y="2591786"/>
                  </a:moveTo>
                  <a:cubicBezTo>
                    <a:pt x="0" y="1160382"/>
                    <a:pt x="1160382" y="0"/>
                    <a:pt x="2591786" y="0"/>
                  </a:cubicBezTo>
                  <a:lnTo>
                    <a:pt x="2591786" y="2591786"/>
                  </a:lnTo>
                  <a:lnTo>
                    <a:pt x="0" y="2591786"/>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lIns="872909" tIns="872909" rIns="113792" bIns="113792" spcCol="1270" anchor="ctr"/>
            <a:lstStyle/>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r>
                <a:rPr lang="he-IL" b="1" dirty="0">
                  <a:solidFill>
                    <a:srgbClr val="0078B4"/>
                  </a:solidFill>
                </a:rPr>
                <a:t>4. יישום + הערכה</a:t>
              </a:r>
            </a:p>
          </p:txBody>
        </p:sp>
        <p:sp>
          <p:nvSpPr>
            <p:cNvPr id="47" name="Freeform 46"/>
            <p:cNvSpPr/>
            <p:nvPr/>
          </p:nvSpPr>
          <p:spPr>
            <a:xfrm>
              <a:off x="1833228" y="3886017"/>
              <a:ext cx="2591786" cy="2591786"/>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2591786" y="2591786"/>
                  </a:moveTo>
                  <a:cubicBezTo>
                    <a:pt x="1160382" y="2591786"/>
                    <a:pt x="0" y="1431404"/>
                    <a:pt x="0" y="0"/>
                  </a:cubicBezTo>
                  <a:lnTo>
                    <a:pt x="2591786" y="0"/>
                  </a:lnTo>
                  <a:lnTo>
                    <a:pt x="2591786" y="2591786"/>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lIns="872909" tIns="113792" rIns="113792" bIns="872909" spcCol="1270" anchor="ctr"/>
            <a:lstStyle/>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br>
                <a:rPr lang="en-US" b="1" dirty="0">
                  <a:solidFill>
                    <a:srgbClr val="0078B4"/>
                  </a:solidFill>
                </a:rPr>
              </a:br>
              <a:r>
                <a:rPr lang="he-IL" b="1" dirty="0">
                  <a:solidFill>
                    <a:srgbClr val="0078B4"/>
                  </a:solidFill>
                </a:rPr>
                <a:t>3. תרגול +</a:t>
              </a:r>
              <a:br>
                <a:rPr lang="en-US" b="1" dirty="0">
                  <a:solidFill>
                    <a:srgbClr val="0078B4"/>
                  </a:solidFill>
                </a:rPr>
              </a:br>
              <a:r>
                <a:rPr lang="he-IL" b="1" dirty="0">
                  <a:solidFill>
                    <a:srgbClr val="0078B4"/>
                  </a:solidFill>
                </a:rPr>
                <a:t>מטה-קוגניציה</a:t>
              </a:r>
            </a:p>
          </p:txBody>
        </p:sp>
        <p:sp>
          <p:nvSpPr>
            <p:cNvPr id="48" name="Freeform 47"/>
            <p:cNvSpPr/>
            <p:nvPr/>
          </p:nvSpPr>
          <p:spPr>
            <a:xfrm>
              <a:off x="4544727" y="3886016"/>
              <a:ext cx="2591787" cy="2591787"/>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2591786" y="0"/>
                  </a:moveTo>
                  <a:cubicBezTo>
                    <a:pt x="2591786" y="1431404"/>
                    <a:pt x="1431404" y="2591786"/>
                    <a:pt x="0" y="2591786"/>
                  </a:cubicBezTo>
                  <a:lnTo>
                    <a:pt x="0" y="0"/>
                  </a:lnTo>
                  <a:lnTo>
                    <a:pt x="2591786" y="0"/>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lIns="113792" tIns="113793" rIns="872910" bIns="872908" spcCol="1270" anchor="ctr"/>
            <a:lstStyle/>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br>
                <a:rPr lang="en-US" sz="1600" b="1" dirty="0">
                  <a:solidFill>
                    <a:srgbClr val="0078B4"/>
                  </a:solidFill>
                </a:rPr>
              </a:br>
              <a:br>
                <a:rPr lang="en-US" sz="1600" b="1" dirty="0">
                  <a:solidFill>
                    <a:srgbClr val="0078B4"/>
                  </a:solidFill>
                </a:rPr>
              </a:br>
              <a:r>
                <a:rPr lang="he-IL" b="1" dirty="0">
                  <a:solidFill>
                    <a:srgbClr val="0078B4"/>
                  </a:solidFill>
                </a:rPr>
                <a:t>2. המשגה</a:t>
              </a:r>
              <a:r>
                <a:rPr lang="en-US" b="1" dirty="0">
                  <a:solidFill>
                    <a:srgbClr val="0078B4"/>
                  </a:solidFill>
                </a:rPr>
                <a:t> </a:t>
              </a:r>
              <a:r>
                <a:rPr lang="he-IL" b="1" dirty="0">
                  <a:solidFill>
                    <a:srgbClr val="0078B4"/>
                  </a:solidFill>
                </a:rPr>
                <a:t>+ והדגמה</a:t>
              </a:r>
            </a:p>
          </p:txBody>
        </p:sp>
        <p:grpSp>
          <p:nvGrpSpPr>
            <p:cNvPr id="14364" name="Group 55"/>
            <p:cNvGrpSpPr>
              <a:grpSpLocks/>
            </p:cNvGrpSpPr>
            <p:nvPr/>
          </p:nvGrpSpPr>
          <p:grpSpPr bwMode="auto">
            <a:xfrm>
              <a:off x="3700988" y="3278528"/>
              <a:ext cx="1299132" cy="993484"/>
              <a:chOff x="2771800" y="2276872"/>
              <a:chExt cx="1839974" cy="1368152"/>
            </a:xfrm>
          </p:grpSpPr>
          <p:sp>
            <p:nvSpPr>
              <p:cNvPr id="57" name="Curved Down Arrow 56"/>
              <p:cNvSpPr/>
              <p:nvPr/>
            </p:nvSpPr>
            <p:spPr bwMode="auto">
              <a:xfrm>
                <a:off x="2883595" y="2276866"/>
                <a:ext cx="1729028" cy="577099"/>
              </a:xfrm>
              <a:prstGeom prst="curvedDownArrow">
                <a:avLst>
                  <a:gd name="adj1" fmla="val 25000"/>
                  <a:gd name="adj2" fmla="val 64845"/>
                  <a:gd name="adj3" fmla="val 27939"/>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defRPr/>
                </a:pPr>
                <a:endParaRPr lang="en-US">
                  <a:latin typeface="Arial" charset="0"/>
                  <a:cs typeface="+mn-cs"/>
                </a:endParaRPr>
              </a:p>
            </p:txBody>
          </p:sp>
          <p:sp>
            <p:nvSpPr>
              <p:cNvPr id="58" name="Curved Up Arrow 57"/>
              <p:cNvSpPr/>
              <p:nvPr/>
            </p:nvSpPr>
            <p:spPr bwMode="auto">
              <a:xfrm flipH="1">
                <a:off x="2771174" y="2996054"/>
                <a:ext cx="1729028" cy="649235"/>
              </a:xfrm>
              <a:prstGeom prst="curvedUp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r" rtl="1" eaLnBrk="1" fontAlgn="auto" hangingPunct="1">
                  <a:spcBef>
                    <a:spcPts val="0"/>
                  </a:spcBef>
                  <a:spcAft>
                    <a:spcPts val="0"/>
                  </a:spcAft>
                  <a:defRPr/>
                </a:pPr>
                <a:endParaRPr lang="en-US">
                  <a:latin typeface="+mn-lt"/>
                  <a:cs typeface="+mn-cs"/>
                </a:endParaRPr>
              </a:p>
            </p:txBody>
          </p:sp>
        </p:grpSp>
      </p:grpSp>
      <p:pic>
        <p:nvPicPr>
          <p:cNvPr id="14343" name="תמונה 9" descr="אייקון פעילות מקדימה + רפלקציה"/>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8413" y="1420813"/>
            <a:ext cx="639762"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4" name="תמונה 13" descr="אייקון משימת תרגול"/>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1063" y="3022600"/>
            <a:ext cx="830262" cy="110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5" name="תמונה 13" descr="אייקות משימת תרגול"/>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9963" y="3008313"/>
            <a:ext cx="830262"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6" name="תמונה 11" descr="אייקון המשגה + והדגמה"/>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64125" y="3938588"/>
            <a:ext cx="766763"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7" name="תמונה 12" descr="אייקון תרגול +מטה-קוגניציה"/>
          <p:cNvPicPr>
            <a:picLocks noChangeAspect="1" noChangeArrowheads="1"/>
          </p:cNvPicPr>
          <p:nvPr/>
        </p:nvPicPr>
        <p:blipFill>
          <a:blip r:embed="rId6">
            <a:extLst>
              <a:ext uri="{28A0092B-C50C-407E-A947-70E740481C1C}">
                <a14:useLocalDpi xmlns:a14="http://schemas.microsoft.com/office/drawing/2010/main" val="0"/>
              </a:ext>
            </a:extLst>
          </a:blip>
          <a:srcRect r="3461" b="51178"/>
          <a:stretch>
            <a:fillRect/>
          </a:stretch>
        </p:blipFill>
        <p:spPr bwMode="auto">
          <a:xfrm>
            <a:off x="2876550" y="3916363"/>
            <a:ext cx="1154113"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8" name="תמונה 10" descr="אייקון יישום + הערכה"/>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009900" y="1611313"/>
            <a:ext cx="1066800"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Rounded Rectangle 31"/>
          <p:cNvSpPr>
            <a:spLocks noChangeArrowheads="1"/>
          </p:cNvSpPr>
          <p:nvPr/>
        </p:nvSpPr>
        <p:spPr bwMode="auto">
          <a:xfrm>
            <a:off x="211138" y="4387851"/>
            <a:ext cx="2054225" cy="1396180"/>
          </a:xfrm>
          <a:prstGeom prst="roundRect">
            <a:avLst>
              <a:gd name="adj" fmla="val 16667"/>
            </a:avLst>
          </a:prstGeom>
          <a:solidFill>
            <a:srgbClr val="E6F2F8"/>
          </a:solidFill>
          <a:ln w="28575" algn="ctr">
            <a:solidFill>
              <a:schemeClr val="accent1"/>
            </a:solidFill>
            <a:prstDash val="sysDash"/>
            <a:round/>
            <a:headEnd/>
            <a:tailEnd/>
          </a:ln>
        </p:spPr>
        <p:txBody>
          <a:bodyPr/>
          <a:lstStyle>
            <a:lvl1pPr algn="r" rtl="1">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gn="r" rtl="1">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gn="r" rtl="1">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r">
              <a:lnSpc>
                <a:spcPct val="100000"/>
              </a:lnSpc>
              <a:spcBef>
                <a:spcPct val="0"/>
              </a:spcBef>
              <a:buNone/>
            </a:pPr>
            <a:r>
              <a:rPr lang="he-IL" altLang="he-IL" sz="1600" dirty="0">
                <a:solidFill>
                  <a:srgbClr val="000000"/>
                </a:solidFill>
                <a:cs typeface="Calibri" panose="020F0502020204030204" pitchFamily="34" charset="0"/>
              </a:rPr>
              <a:t>התמודדות עם</a:t>
            </a:r>
            <a:br>
              <a:rPr lang="en-US" altLang="he-IL" sz="1600" dirty="0">
                <a:solidFill>
                  <a:srgbClr val="000000"/>
                </a:solidFill>
                <a:cs typeface="Calibri" panose="020F0502020204030204" pitchFamily="34" charset="0"/>
              </a:rPr>
            </a:br>
            <a:r>
              <a:rPr lang="he-IL" altLang="he-IL" sz="1600" dirty="0">
                <a:solidFill>
                  <a:srgbClr val="000000"/>
                </a:solidFill>
                <a:cs typeface="Calibri" panose="020F0502020204030204" pitchFamily="34" charset="0"/>
              </a:rPr>
              <a:t> שאלה נוספת, לתרגול</a:t>
            </a:r>
            <a:br>
              <a:rPr lang="en-US" altLang="he-IL" sz="1600" dirty="0">
                <a:solidFill>
                  <a:srgbClr val="000000"/>
                </a:solidFill>
                <a:cs typeface="Calibri" panose="020F0502020204030204" pitchFamily="34" charset="0"/>
              </a:rPr>
            </a:br>
            <a:r>
              <a:rPr lang="he-IL" altLang="he-IL" sz="1600" dirty="0">
                <a:solidFill>
                  <a:srgbClr val="000000"/>
                </a:solidFill>
                <a:cs typeface="Calibri" panose="020F0502020204030204" pitchFamily="34" charset="0"/>
              </a:rPr>
              <a:t>כלי העזר שנלמדו בשלב המשגה. </a:t>
            </a:r>
            <a:endParaRPr lang="he-IL" altLang="he-IL" sz="1600" dirty="0">
              <a:solidFill>
                <a:srgbClr val="0070C0"/>
              </a:solidFill>
            </a:endParaRPr>
          </a:p>
          <a:p>
            <a:pPr algn="r">
              <a:lnSpc>
                <a:spcPct val="100000"/>
              </a:lnSpc>
              <a:spcBef>
                <a:spcPct val="0"/>
              </a:spcBef>
              <a:buFontTx/>
              <a:buNone/>
            </a:pPr>
            <a:endParaRPr lang="en-US" altLang="he-IL" sz="1600" dirty="0">
              <a:latin typeface="Arial" panose="020B0604020202020204" pitchFamily="34" charset="0"/>
            </a:endParaRPr>
          </a:p>
        </p:txBody>
      </p:sp>
      <p:sp>
        <p:nvSpPr>
          <p:cNvPr id="33" name="Freeform 9"/>
          <p:cNvSpPr/>
          <p:nvPr/>
        </p:nvSpPr>
        <p:spPr>
          <a:xfrm>
            <a:off x="5816600" y="1038225"/>
            <a:ext cx="3019425" cy="1751013"/>
          </a:xfrm>
          <a:custGeom>
            <a:avLst/>
            <a:gdLst>
              <a:gd name="connsiteX0" fmla="*/ 0 w 2956911"/>
              <a:gd name="connsiteY0" fmla="*/ 191541 h 1915408"/>
              <a:gd name="connsiteX1" fmla="*/ 191541 w 2956911"/>
              <a:gd name="connsiteY1" fmla="*/ 0 h 1915408"/>
              <a:gd name="connsiteX2" fmla="*/ 2765370 w 2956911"/>
              <a:gd name="connsiteY2" fmla="*/ 0 h 1915408"/>
              <a:gd name="connsiteX3" fmla="*/ 2956911 w 2956911"/>
              <a:gd name="connsiteY3" fmla="*/ 191541 h 1915408"/>
              <a:gd name="connsiteX4" fmla="*/ 2956911 w 2956911"/>
              <a:gd name="connsiteY4" fmla="*/ 1723867 h 1915408"/>
              <a:gd name="connsiteX5" fmla="*/ 2765370 w 2956911"/>
              <a:gd name="connsiteY5" fmla="*/ 1915408 h 1915408"/>
              <a:gd name="connsiteX6" fmla="*/ 191541 w 2956911"/>
              <a:gd name="connsiteY6" fmla="*/ 1915408 h 1915408"/>
              <a:gd name="connsiteX7" fmla="*/ 0 w 2956911"/>
              <a:gd name="connsiteY7" fmla="*/ 1723867 h 1915408"/>
              <a:gd name="connsiteX8" fmla="*/ 0 w 2956911"/>
              <a:gd name="connsiteY8" fmla="*/ 191541 h 1915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6911" h="1915408">
                <a:moveTo>
                  <a:pt x="0" y="191541"/>
                </a:moveTo>
                <a:cubicBezTo>
                  <a:pt x="0" y="85756"/>
                  <a:pt x="85756" y="0"/>
                  <a:pt x="191541" y="0"/>
                </a:cubicBezTo>
                <a:lnTo>
                  <a:pt x="2765370" y="0"/>
                </a:lnTo>
                <a:cubicBezTo>
                  <a:pt x="2871155" y="0"/>
                  <a:pt x="2956911" y="85756"/>
                  <a:pt x="2956911" y="191541"/>
                </a:cubicBezTo>
                <a:lnTo>
                  <a:pt x="2956911" y="1723867"/>
                </a:lnTo>
                <a:cubicBezTo>
                  <a:pt x="2956911" y="1829652"/>
                  <a:pt x="2871155" y="1915408"/>
                  <a:pt x="2765370" y="1915408"/>
                </a:cubicBezTo>
                <a:lnTo>
                  <a:pt x="191541" y="1915408"/>
                </a:lnTo>
                <a:cubicBezTo>
                  <a:pt x="85756" y="1915408"/>
                  <a:pt x="0" y="1829652"/>
                  <a:pt x="0" y="1723867"/>
                </a:cubicBezTo>
                <a:lnTo>
                  <a:pt x="0" y="191541"/>
                </a:lnTo>
                <a:close/>
              </a:path>
            </a:pathLst>
          </a:custGeom>
          <a:noFill/>
          <a:ln>
            <a:noFill/>
          </a:ln>
        </p:spPr>
        <p:style>
          <a:lnRef idx="1">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lIns="990108" tIns="103035" rIns="103036" bIns="581887"/>
          <a:lstStyle>
            <a:lvl1pPr marL="342900" indent="-342900" algn="r" defTabSz="711200" rtl="1">
              <a:defRPr>
                <a:solidFill>
                  <a:schemeClr val="tx1"/>
                </a:solidFill>
                <a:latin typeface="Calibri" panose="020F0502020204030204" pitchFamily="34" charset="0"/>
                <a:cs typeface="Arial" panose="020B0604020202020204" pitchFamily="34" charset="0"/>
              </a:defRPr>
            </a:lvl1pPr>
            <a:lvl2pPr marL="171450" indent="-171450" algn="r" defTabSz="711200" rtl="1">
              <a:defRPr>
                <a:solidFill>
                  <a:schemeClr val="tx1"/>
                </a:solidFill>
                <a:latin typeface="Calibri" panose="020F0502020204030204" pitchFamily="34" charset="0"/>
                <a:cs typeface="Arial" panose="020B0604020202020204" pitchFamily="34" charset="0"/>
              </a:defRPr>
            </a:lvl2pPr>
            <a:lvl3pPr marL="1143000" indent="-228600" algn="r" defTabSz="711200" rtl="1">
              <a:defRPr>
                <a:solidFill>
                  <a:schemeClr val="tx1"/>
                </a:solidFill>
                <a:latin typeface="Calibri" panose="020F0502020204030204" pitchFamily="34" charset="0"/>
                <a:cs typeface="Arial" panose="020B0604020202020204" pitchFamily="34" charset="0"/>
              </a:defRPr>
            </a:lvl3pPr>
            <a:lvl4pPr marL="1600200" indent="-228600" algn="r" defTabSz="711200" rtl="1">
              <a:defRPr>
                <a:solidFill>
                  <a:schemeClr val="tx1"/>
                </a:solidFill>
                <a:latin typeface="Calibri" panose="020F0502020204030204" pitchFamily="34" charset="0"/>
                <a:cs typeface="Arial" panose="020B0604020202020204" pitchFamily="34" charset="0"/>
              </a:defRPr>
            </a:lvl4pPr>
            <a:lvl5pPr marL="2057400" indent="-228600" algn="r" defTabSz="711200" rtl="1">
              <a:defRPr>
                <a:solidFill>
                  <a:schemeClr val="tx1"/>
                </a:solidFill>
                <a:latin typeface="Calibri" panose="020F0502020204030204" pitchFamily="34" charset="0"/>
                <a:cs typeface="Arial" panose="020B0604020202020204" pitchFamily="34" charset="0"/>
              </a:defRPr>
            </a:lvl5pPr>
            <a:lvl6pPr marL="25146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lvl="1" eaLnBrk="1" hangingPunct="1">
              <a:lnSpc>
                <a:spcPct val="90000"/>
              </a:lnSpc>
              <a:spcAft>
                <a:spcPct val="15000"/>
              </a:spcAft>
              <a:buFontTx/>
              <a:buChar char="•"/>
              <a:defRPr/>
            </a:pPr>
            <a:r>
              <a:rPr lang="he-IL" altLang="he-IL" dirty="0">
                <a:cs typeface="Calibri" panose="020F0502020204030204" pitchFamily="34" charset="0"/>
              </a:rPr>
              <a:t>התנסות במשימה מקדימה ברמת קושי בינונית, ללא כלי עזר</a:t>
            </a:r>
          </a:p>
          <a:p>
            <a:pPr lvl="1" eaLnBrk="1" hangingPunct="1">
              <a:lnSpc>
                <a:spcPct val="90000"/>
              </a:lnSpc>
              <a:spcAft>
                <a:spcPct val="15000"/>
              </a:spcAft>
              <a:buFontTx/>
              <a:buChar char="•"/>
              <a:defRPr/>
            </a:pPr>
            <a:r>
              <a:rPr lang="he-IL" altLang="he-IL" dirty="0"/>
              <a:t>רפלקציה על התחושות והקשיים</a:t>
            </a:r>
          </a:p>
        </p:txBody>
      </p:sp>
      <p:sp>
        <p:nvSpPr>
          <p:cNvPr id="2" name="כותרת 1" hidden="1">
            <a:extLst>
              <a:ext uri="{FF2B5EF4-FFF2-40B4-BE49-F238E27FC236}">
                <a16:creationId xmlns:a16="http://schemas.microsoft.com/office/drawing/2014/main" id="{3EAA414A-642B-42BA-B007-58A982CB63C7}"/>
              </a:ext>
            </a:extLst>
          </p:cNvPr>
          <p:cNvSpPr>
            <a:spLocks noGrp="1"/>
          </p:cNvSpPr>
          <p:nvPr>
            <p:ph type="title"/>
          </p:nvPr>
        </p:nvSpPr>
        <p:spPr/>
        <p:txBody>
          <a:bodyPr/>
          <a:lstStyle/>
          <a:p>
            <a:r>
              <a:rPr lang="he-IL" dirty="0"/>
              <a:t>משימת תרגול</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75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מלבן 2"/>
          <p:cNvSpPr>
            <a:spLocks noChangeArrowheads="1"/>
          </p:cNvSpPr>
          <p:nvPr/>
        </p:nvSpPr>
        <p:spPr bwMode="auto">
          <a:xfrm>
            <a:off x="2486025" y="966788"/>
            <a:ext cx="32972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gn="r" rtl="1">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gn="r" rtl="1">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eaLnBrk="1" hangingPunct="1">
              <a:lnSpc>
                <a:spcPct val="100000"/>
              </a:lnSpc>
              <a:spcBef>
                <a:spcPct val="0"/>
              </a:spcBef>
              <a:buFontTx/>
              <a:buNone/>
            </a:pPr>
            <a:r>
              <a:rPr lang="he-IL" altLang="he-IL" sz="3200" b="1"/>
              <a:t>מה למדתם?</a:t>
            </a:r>
            <a:endParaRPr lang="he-IL" altLang="he-IL" sz="3200"/>
          </a:p>
        </p:txBody>
      </p:sp>
      <p:pic>
        <p:nvPicPr>
          <p:cNvPr id="17411" name="תמונה 3" descr="אייקון מה למדתם"/>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138113"/>
            <a:ext cx="1323975" cy="163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מלבן 1"/>
          <p:cNvSpPr/>
          <p:nvPr/>
        </p:nvSpPr>
        <p:spPr>
          <a:xfrm>
            <a:off x="573436" y="1967218"/>
            <a:ext cx="8347129" cy="2308324"/>
          </a:xfrm>
          <a:prstGeom prst="rect">
            <a:avLst/>
          </a:prstGeom>
          <a:solidFill>
            <a:schemeClr val="tx1">
              <a:lumMod val="95000"/>
            </a:schemeClr>
          </a:solidFill>
        </p:spPr>
        <p:txBody>
          <a:bodyPr wrap="square">
            <a:spAutoFit/>
          </a:bodyPr>
          <a:lstStyle/>
          <a:p>
            <a:pPr algn="r" rtl="1"/>
            <a:r>
              <a:rPr lang="he-IL" sz="2400" dirty="0">
                <a:solidFill>
                  <a:schemeClr val="bg1"/>
                </a:solidFill>
              </a:rPr>
              <a:t>כאשר רוצים להסביר _______, יש לתאר את ההבדלים או השינויים שחלו הן ברמת המַאקרו והן ברמת ה_______. הסבר טוב מסביר את הקשר בין ה__________ המוחשיים ברמת המאקרו לבין המאפיינים ה_________ ברמת המיקרו.</a:t>
            </a:r>
            <a:endParaRPr lang="en-US" sz="2400" dirty="0">
              <a:solidFill>
                <a:schemeClr val="bg1"/>
              </a:solidFill>
            </a:endParaRPr>
          </a:p>
          <a:p>
            <a:pPr algn="r" rtl="1"/>
            <a:endParaRPr lang="he-IL" sz="2400" u="sng" dirty="0">
              <a:solidFill>
                <a:schemeClr val="bg1"/>
              </a:solidFill>
            </a:endParaRPr>
          </a:p>
          <a:p>
            <a:pPr algn="r" rtl="1"/>
            <a:r>
              <a:rPr lang="he-IL" sz="2400" u="sng" dirty="0">
                <a:solidFill>
                  <a:schemeClr val="bg1"/>
                </a:solidFill>
              </a:rPr>
              <a:t>מחסן מילים:</a:t>
            </a:r>
            <a:r>
              <a:rPr lang="he-IL" sz="2400" dirty="0">
                <a:solidFill>
                  <a:schemeClr val="bg1"/>
                </a:solidFill>
              </a:rPr>
              <a:t> מופשטים, מיקרו, תופעה, מאפיינים</a:t>
            </a:r>
            <a:endParaRPr lang="en-US" sz="3200" b="1" dirty="0">
              <a:solidFill>
                <a:schemeClr val="bg1"/>
              </a:solidFill>
            </a:endParaRPr>
          </a:p>
        </p:txBody>
      </p:sp>
      <p:sp>
        <p:nvSpPr>
          <p:cNvPr id="6" name="TextBox 5"/>
          <p:cNvSpPr txBox="1">
            <a:spLocks noChangeArrowheads="1"/>
          </p:cNvSpPr>
          <p:nvPr/>
        </p:nvSpPr>
        <p:spPr bwMode="auto">
          <a:xfrm>
            <a:off x="-152400" y="6396038"/>
            <a:ext cx="9296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gn="r" rtl="1">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gn="r" rtl="1">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buFontTx/>
              <a:buNone/>
            </a:pPr>
            <a:r>
              <a:rPr lang="he-IL" altLang="he-IL" sz="1200" dirty="0">
                <a:solidFill>
                  <a:schemeClr val="bg1"/>
                </a:solidFill>
              </a:rPr>
              <a:t>יחידת למידה-הערכה בנושא: ממוחשי למופשט- ממאקרו למיקרו,</a:t>
            </a:r>
            <a:br>
              <a:rPr lang="en-US" altLang="he-IL" sz="1200" dirty="0">
                <a:solidFill>
                  <a:schemeClr val="bg1"/>
                </a:solidFill>
              </a:rPr>
            </a:br>
            <a:r>
              <a:rPr lang="he-IL" altLang="he-IL" sz="1200" dirty="0">
                <a:solidFill>
                  <a:schemeClr val="bg1"/>
                </a:solidFill>
              </a:rPr>
              <a:t>המרכז הארצי למורי </a:t>
            </a:r>
            <a:r>
              <a:rPr lang="he-IL" altLang="he-IL" sz="1200" dirty="0" err="1">
                <a:solidFill>
                  <a:schemeClr val="bg1"/>
                </a:solidFill>
              </a:rPr>
              <a:t>מו"ט</a:t>
            </a:r>
            <a:r>
              <a:rPr lang="he-IL" altLang="he-IL" sz="1200" dirty="0">
                <a:solidFill>
                  <a:schemeClr val="bg1"/>
                </a:solidFill>
              </a:rPr>
              <a:t> חט"ב במכון ויצמן</a:t>
            </a:r>
          </a:p>
        </p:txBody>
      </p:sp>
      <p:sp>
        <p:nvSpPr>
          <p:cNvPr id="3" name="כותרת 2" hidden="1">
            <a:extLst>
              <a:ext uri="{FF2B5EF4-FFF2-40B4-BE49-F238E27FC236}">
                <a16:creationId xmlns:a16="http://schemas.microsoft.com/office/drawing/2014/main" id="{37A03676-A647-4A00-BAA1-36B2E7FEDF55}"/>
              </a:ext>
            </a:extLst>
          </p:cNvPr>
          <p:cNvSpPr>
            <a:spLocks noGrp="1"/>
          </p:cNvSpPr>
          <p:nvPr>
            <p:ph type="title" idx="4294967295"/>
          </p:nvPr>
        </p:nvSpPr>
        <p:spPr/>
        <p:txBody>
          <a:bodyPr/>
          <a:lstStyle/>
          <a:p>
            <a:r>
              <a:rPr lang="he-IL" dirty="0"/>
              <a:t>מה למדתם?</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מלבן 3"/>
          <p:cNvSpPr>
            <a:spLocks noChangeArrowheads="1"/>
          </p:cNvSpPr>
          <p:nvPr/>
        </p:nvSpPr>
        <p:spPr bwMode="auto">
          <a:xfrm>
            <a:off x="1114425" y="114300"/>
            <a:ext cx="73374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gn="r" rtl="1">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gn="r" rtl="1">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buFontTx/>
              <a:buNone/>
            </a:pPr>
            <a:r>
              <a:rPr lang="he-IL" altLang="he-IL" b="1" dirty="0">
                <a:cs typeface="Calibri" panose="020F0502020204030204" pitchFamily="34" charset="0"/>
              </a:rPr>
              <a:t>משימת יישום + הערכה</a:t>
            </a:r>
            <a:endParaRPr lang="he-IL" altLang="he-IL" dirty="0"/>
          </a:p>
        </p:txBody>
      </p:sp>
      <p:sp>
        <p:nvSpPr>
          <p:cNvPr id="18435" name="Rectangle 5" descr="משימת יישום הערכה"/>
          <p:cNvSpPr>
            <a:spLocks noChangeArrowheads="1"/>
          </p:cNvSpPr>
          <p:nvPr/>
        </p:nvSpPr>
        <p:spPr bwMode="auto">
          <a:xfrm>
            <a:off x="230188" y="793750"/>
            <a:ext cx="8388350" cy="606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he-IL" altLang="he-IL"/>
          </a:p>
        </p:txBody>
      </p:sp>
      <p:sp>
        <p:nvSpPr>
          <p:cNvPr id="7" name="Freeform 6"/>
          <p:cNvSpPr/>
          <p:nvPr/>
        </p:nvSpPr>
        <p:spPr>
          <a:xfrm>
            <a:off x="4763" y="4133850"/>
            <a:ext cx="2957512" cy="1914525"/>
          </a:xfrm>
          <a:custGeom>
            <a:avLst/>
            <a:gdLst>
              <a:gd name="connsiteX0" fmla="*/ 0 w 2956911"/>
              <a:gd name="connsiteY0" fmla="*/ 191541 h 1915408"/>
              <a:gd name="connsiteX1" fmla="*/ 191541 w 2956911"/>
              <a:gd name="connsiteY1" fmla="*/ 0 h 1915408"/>
              <a:gd name="connsiteX2" fmla="*/ 2765370 w 2956911"/>
              <a:gd name="connsiteY2" fmla="*/ 0 h 1915408"/>
              <a:gd name="connsiteX3" fmla="*/ 2956911 w 2956911"/>
              <a:gd name="connsiteY3" fmla="*/ 191541 h 1915408"/>
              <a:gd name="connsiteX4" fmla="*/ 2956911 w 2956911"/>
              <a:gd name="connsiteY4" fmla="*/ 1723867 h 1915408"/>
              <a:gd name="connsiteX5" fmla="*/ 2765370 w 2956911"/>
              <a:gd name="connsiteY5" fmla="*/ 1915408 h 1915408"/>
              <a:gd name="connsiteX6" fmla="*/ 191541 w 2956911"/>
              <a:gd name="connsiteY6" fmla="*/ 1915408 h 1915408"/>
              <a:gd name="connsiteX7" fmla="*/ 0 w 2956911"/>
              <a:gd name="connsiteY7" fmla="*/ 1723867 h 1915408"/>
              <a:gd name="connsiteX8" fmla="*/ 0 w 2956911"/>
              <a:gd name="connsiteY8" fmla="*/ 191541 h 1915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6911" h="1915408">
                <a:moveTo>
                  <a:pt x="0" y="191541"/>
                </a:moveTo>
                <a:cubicBezTo>
                  <a:pt x="0" y="85756"/>
                  <a:pt x="85756" y="0"/>
                  <a:pt x="191541" y="0"/>
                </a:cubicBezTo>
                <a:lnTo>
                  <a:pt x="2765370" y="0"/>
                </a:lnTo>
                <a:cubicBezTo>
                  <a:pt x="2871155" y="0"/>
                  <a:pt x="2956911" y="85756"/>
                  <a:pt x="2956911" y="191541"/>
                </a:cubicBezTo>
                <a:lnTo>
                  <a:pt x="2956911" y="1723867"/>
                </a:lnTo>
                <a:cubicBezTo>
                  <a:pt x="2956911" y="1829652"/>
                  <a:pt x="2871155" y="1915408"/>
                  <a:pt x="2765370" y="1915408"/>
                </a:cubicBezTo>
                <a:lnTo>
                  <a:pt x="191541" y="1915408"/>
                </a:lnTo>
                <a:cubicBezTo>
                  <a:pt x="85756" y="1915408"/>
                  <a:pt x="0" y="1829652"/>
                  <a:pt x="0" y="1723867"/>
                </a:cubicBezTo>
                <a:lnTo>
                  <a:pt x="0" y="191541"/>
                </a:lnTo>
                <a:close/>
              </a:path>
            </a:pathLst>
          </a:custGeom>
          <a:noFill/>
          <a:ln>
            <a:noFill/>
          </a:ln>
        </p:spPr>
        <p:style>
          <a:lnRef idx="1">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lIns="103035" tIns="581887" rIns="990109" bIns="103035"/>
          <a:lstStyle>
            <a:lvl1pPr marL="342900" indent="-342900" algn="r" defTabSz="711200" rtl="1">
              <a:defRPr>
                <a:solidFill>
                  <a:schemeClr val="tx1"/>
                </a:solidFill>
                <a:latin typeface="Calibri" panose="020F0502020204030204" pitchFamily="34" charset="0"/>
                <a:cs typeface="Arial" panose="020B0604020202020204" pitchFamily="34" charset="0"/>
              </a:defRPr>
            </a:lvl1pPr>
            <a:lvl2pPr marL="171450" indent="-171450" algn="r" defTabSz="711200" rtl="1">
              <a:defRPr>
                <a:solidFill>
                  <a:schemeClr val="tx1"/>
                </a:solidFill>
                <a:latin typeface="Calibri" panose="020F0502020204030204" pitchFamily="34" charset="0"/>
                <a:cs typeface="Arial" panose="020B0604020202020204" pitchFamily="34" charset="0"/>
              </a:defRPr>
            </a:lvl2pPr>
            <a:lvl3pPr marL="1143000" indent="-228600" algn="r" defTabSz="711200" rtl="1">
              <a:defRPr>
                <a:solidFill>
                  <a:schemeClr val="tx1"/>
                </a:solidFill>
                <a:latin typeface="Calibri" panose="020F0502020204030204" pitchFamily="34" charset="0"/>
                <a:cs typeface="Arial" panose="020B0604020202020204" pitchFamily="34" charset="0"/>
              </a:defRPr>
            </a:lvl3pPr>
            <a:lvl4pPr marL="1600200" indent="-228600" algn="r" defTabSz="711200" rtl="1">
              <a:defRPr>
                <a:solidFill>
                  <a:schemeClr val="tx1"/>
                </a:solidFill>
                <a:latin typeface="Calibri" panose="020F0502020204030204" pitchFamily="34" charset="0"/>
                <a:cs typeface="Arial" panose="020B0604020202020204" pitchFamily="34" charset="0"/>
              </a:defRPr>
            </a:lvl4pPr>
            <a:lvl5pPr marL="2057400" indent="-228600" algn="r" defTabSz="711200" rtl="1">
              <a:defRPr>
                <a:solidFill>
                  <a:schemeClr val="tx1"/>
                </a:solidFill>
                <a:latin typeface="Calibri" panose="020F0502020204030204" pitchFamily="34" charset="0"/>
                <a:cs typeface="Arial" panose="020B0604020202020204" pitchFamily="34" charset="0"/>
              </a:defRPr>
            </a:lvl5pPr>
            <a:lvl6pPr marL="25146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lvl="1" eaLnBrk="1" hangingPunct="1">
              <a:lnSpc>
                <a:spcPct val="90000"/>
              </a:lnSpc>
              <a:spcAft>
                <a:spcPct val="15000"/>
              </a:spcAft>
              <a:buFontTx/>
              <a:buChar char="•"/>
              <a:defRPr/>
            </a:pPr>
            <a:r>
              <a:rPr lang="he-IL" altLang="he-IL" sz="1600">
                <a:cs typeface="Calibri" panose="020F0502020204030204" pitchFamily="34" charset="0"/>
              </a:rPr>
              <a:t>התמודדות עם משימה נוספת, המשלבת תרגול של השימוש בכלי התיווך שהתלמיד הכיר בשלב ההמשגה. </a:t>
            </a:r>
            <a:endParaRPr lang="he-IL" altLang="he-IL" sz="1600" b="1"/>
          </a:p>
        </p:txBody>
      </p:sp>
      <p:sp>
        <p:nvSpPr>
          <p:cNvPr id="8" name="Freeform 7"/>
          <p:cNvSpPr/>
          <p:nvPr/>
        </p:nvSpPr>
        <p:spPr>
          <a:xfrm>
            <a:off x="5678488" y="4000500"/>
            <a:ext cx="2955925" cy="2216150"/>
          </a:xfrm>
          <a:custGeom>
            <a:avLst/>
            <a:gdLst>
              <a:gd name="connsiteX0" fmla="*/ 0 w 2956911"/>
              <a:gd name="connsiteY0" fmla="*/ 221555 h 2215552"/>
              <a:gd name="connsiteX1" fmla="*/ 221555 w 2956911"/>
              <a:gd name="connsiteY1" fmla="*/ 0 h 2215552"/>
              <a:gd name="connsiteX2" fmla="*/ 2735356 w 2956911"/>
              <a:gd name="connsiteY2" fmla="*/ 0 h 2215552"/>
              <a:gd name="connsiteX3" fmla="*/ 2956911 w 2956911"/>
              <a:gd name="connsiteY3" fmla="*/ 221555 h 2215552"/>
              <a:gd name="connsiteX4" fmla="*/ 2956911 w 2956911"/>
              <a:gd name="connsiteY4" fmla="*/ 1993997 h 2215552"/>
              <a:gd name="connsiteX5" fmla="*/ 2735356 w 2956911"/>
              <a:gd name="connsiteY5" fmla="*/ 2215552 h 2215552"/>
              <a:gd name="connsiteX6" fmla="*/ 221555 w 2956911"/>
              <a:gd name="connsiteY6" fmla="*/ 2215552 h 2215552"/>
              <a:gd name="connsiteX7" fmla="*/ 0 w 2956911"/>
              <a:gd name="connsiteY7" fmla="*/ 1993997 h 2215552"/>
              <a:gd name="connsiteX8" fmla="*/ 0 w 2956911"/>
              <a:gd name="connsiteY8" fmla="*/ 221555 h 2215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6911" h="2215552">
                <a:moveTo>
                  <a:pt x="0" y="221555"/>
                </a:moveTo>
                <a:cubicBezTo>
                  <a:pt x="0" y="99194"/>
                  <a:pt x="99194" y="0"/>
                  <a:pt x="221555" y="0"/>
                </a:cubicBezTo>
                <a:lnTo>
                  <a:pt x="2735356" y="0"/>
                </a:lnTo>
                <a:cubicBezTo>
                  <a:pt x="2857717" y="0"/>
                  <a:pt x="2956911" y="99194"/>
                  <a:pt x="2956911" y="221555"/>
                </a:cubicBezTo>
                <a:lnTo>
                  <a:pt x="2956911" y="1993997"/>
                </a:lnTo>
                <a:cubicBezTo>
                  <a:pt x="2956911" y="2116358"/>
                  <a:pt x="2857717" y="2215552"/>
                  <a:pt x="2735356" y="2215552"/>
                </a:cubicBezTo>
                <a:lnTo>
                  <a:pt x="221555" y="2215552"/>
                </a:lnTo>
                <a:cubicBezTo>
                  <a:pt x="99194" y="2215552"/>
                  <a:pt x="0" y="2116358"/>
                  <a:pt x="0" y="1993997"/>
                </a:cubicBezTo>
                <a:lnTo>
                  <a:pt x="0" y="221555"/>
                </a:lnTo>
                <a:close/>
              </a:path>
            </a:pathLst>
          </a:custGeom>
          <a:noFill/>
          <a:ln>
            <a:noFill/>
          </a:ln>
        </p:spPr>
        <p:style>
          <a:lnRef idx="1">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lIns="996702" tIns="663517" rIns="109628" bIns="109627"/>
          <a:lstStyle>
            <a:lvl1pPr marL="342900" indent="-342900" algn="r" defTabSz="711200" rtl="1">
              <a:defRPr>
                <a:solidFill>
                  <a:schemeClr val="tx1"/>
                </a:solidFill>
                <a:latin typeface="Calibri" panose="020F0502020204030204" pitchFamily="34" charset="0"/>
                <a:cs typeface="Arial" panose="020B0604020202020204" pitchFamily="34" charset="0"/>
              </a:defRPr>
            </a:lvl1pPr>
            <a:lvl2pPr marL="171450" indent="-171450" algn="r" defTabSz="711200" rtl="1">
              <a:defRPr>
                <a:solidFill>
                  <a:schemeClr val="tx1"/>
                </a:solidFill>
                <a:latin typeface="Calibri" panose="020F0502020204030204" pitchFamily="34" charset="0"/>
                <a:cs typeface="Arial" panose="020B0604020202020204" pitchFamily="34" charset="0"/>
              </a:defRPr>
            </a:lvl2pPr>
            <a:lvl3pPr marL="1143000" indent="-228600" algn="r" defTabSz="711200" rtl="1">
              <a:defRPr>
                <a:solidFill>
                  <a:schemeClr val="tx1"/>
                </a:solidFill>
                <a:latin typeface="Calibri" panose="020F0502020204030204" pitchFamily="34" charset="0"/>
                <a:cs typeface="Arial" panose="020B0604020202020204" pitchFamily="34" charset="0"/>
              </a:defRPr>
            </a:lvl3pPr>
            <a:lvl4pPr marL="1600200" indent="-228600" algn="r" defTabSz="711200" rtl="1">
              <a:defRPr>
                <a:solidFill>
                  <a:schemeClr val="tx1"/>
                </a:solidFill>
                <a:latin typeface="Calibri" panose="020F0502020204030204" pitchFamily="34" charset="0"/>
                <a:cs typeface="Arial" panose="020B0604020202020204" pitchFamily="34" charset="0"/>
              </a:defRPr>
            </a:lvl4pPr>
            <a:lvl5pPr marL="2057400" indent="-228600" algn="r" defTabSz="711200" rtl="1">
              <a:defRPr>
                <a:solidFill>
                  <a:schemeClr val="tx1"/>
                </a:solidFill>
                <a:latin typeface="Calibri" panose="020F0502020204030204" pitchFamily="34" charset="0"/>
                <a:cs typeface="Arial" panose="020B0604020202020204" pitchFamily="34" charset="0"/>
              </a:defRPr>
            </a:lvl5pPr>
            <a:lvl6pPr marL="25146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lvl="1" eaLnBrk="1" hangingPunct="1">
              <a:lnSpc>
                <a:spcPct val="90000"/>
              </a:lnSpc>
              <a:spcAft>
                <a:spcPct val="15000"/>
              </a:spcAft>
              <a:buFontTx/>
              <a:buChar char="•"/>
              <a:defRPr/>
            </a:pPr>
            <a:r>
              <a:rPr lang="he-IL" altLang="he-IL" sz="1600">
                <a:cs typeface="Calibri" panose="020F0502020204030204" pitchFamily="34" charset="0"/>
              </a:rPr>
              <a:t>הכרות עם מושגים, כלי תיווך ומיומנויות שעשויים לעזור לתלמידים להתמודד עם הקושי והדגמת השימוש בהם. </a:t>
            </a:r>
            <a:endParaRPr lang="he-IL" altLang="he-IL" sz="1600" b="1"/>
          </a:p>
        </p:txBody>
      </p:sp>
      <p:sp>
        <p:nvSpPr>
          <p:cNvPr id="10" name="Freeform 9"/>
          <p:cNvSpPr/>
          <p:nvPr/>
        </p:nvSpPr>
        <p:spPr>
          <a:xfrm>
            <a:off x="5494338" y="1044575"/>
            <a:ext cx="2957512" cy="1914525"/>
          </a:xfrm>
          <a:custGeom>
            <a:avLst/>
            <a:gdLst>
              <a:gd name="connsiteX0" fmla="*/ 0 w 2956911"/>
              <a:gd name="connsiteY0" fmla="*/ 191541 h 1915408"/>
              <a:gd name="connsiteX1" fmla="*/ 191541 w 2956911"/>
              <a:gd name="connsiteY1" fmla="*/ 0 h 1915408"/>
              <a:gd name="connsiteX2" fmla="*/ 2765370 w 2956911"/>
              <a:gd name="connsiteY2" fmla="*/ 0 h 1915408"/>
              <a:gd name="connsiteX3" fmla="*/ 2956911 w 2956911"/>
              <a:gd name="connsiteY3" fmla="*/ 191541 h 1915408"/>
              <a:gd name="connsiteX4" fmla="*/ 2956911 w 2956911"/>
              <a:gd name="connsiteY4" fmla="*/ 1723867 h 1915408"/>
              <a:gd name="connsiteX5" fmla="*/ 2765370 w 2956911"/>
              <a:gd name="connsiteY5" fmla="*/ 1915408 h 1915408"/>
              <a:gd name="connsiteX6" fmla="*/ 191541 w 2956911"/>
              <a:gd name="connsiteY6" fmla="*/ 1915408 h 1915408"/>
              <a:gd name="connsiteX7" fmla="*/ 0 w 2956911"/>
              <a:gd name="connsiteY7" fmla="*/ 1723867 h 1915408"/>
              <a:gd name="connsiteX8" fmla="*/ 0 w 2956911"/>
              <a:gd name="connsiteY8" fmla="*/ 191541 h 1915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6911" h="1915408">
                <a:moveTo>
                  <a:pt x="0" y="191541"/>
                </a:moveTo>
                <a:cubicBezTo>
                  <a:pt x="0" y="85756"/>
                  <a:pt x="85756" y="0"/>
                  <a:pt x="191541" y="0"/>
                </a:cubicBezTo>
                <a:lnTo>
                  <a:pt x="2765370" y="0"/>
                </a:lnTo>
                <a:cubicBezTo>
                  <a:pt x="2871155" y="0"/>
                  <a:pt x="2956911" y="85756"/>
                  <a:pt x="2956911" y="191541"/>
                </a:cubicBezTo>
                <a:lnTo>
                  <a:pt x="2956911" y="1723867"/>
                </a:lnTo>
                <a:cubicBezTo>
                  <a:pt x="2956911" y="1829652"/>
                  <a:pt x="2871155" y="1915408"/>
                  <a:pt x="2765370" y="1915408"/>
                </a:cubicBezTo>
                <a:lnTo>
                  <a:pt x="191541" y="1915408"/>
                </a:lnTo>
                <a:cubicBezTo>
                  <a:pt x="85756" y="1915408"/>
                  <a:pt x="0" y="1829652"/>
                  <a:pt x="0" y="1723867"/>
                </a:cubicBezTo>
                <a:lnTo>
                  <a:pt x="0" y="191541"/>
                </a:lnTo>
                <a:close/>
              </a:path>
            </a:pathLst>
          </a:custGeom>
          <a:noFill/>
          <a:ln>
            <a:noFill/>
          </a:ln>
        </p:spPr>
        <p:style>
          <a:lnRef idx="1">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lIns="990108" tIns="103035" rIns="103036" bIns="581887"/>
          <a:lstStyle>
            <a:lvl1pPr marL="342900" indent="-342900" algn="r" defTabSz="711200" rtl="1">
              <a:defRPr>
                <a:solidFill>
                  <a:schemeClr val="tx1"/>
                </a:solidFill>
                <a:latin typeface="Calibri" panose="020F0502020204030204" pitchFamily="34" charset="0"/>
                <a:cs typeface="Arial" panose="020B0604020202020204" pitchFamily="34" charset="0"/>
              </a:defRPr>
            </a:lvl1pPr>
            <a:lvl2pPr marL="171450" indent="-171450" algn="r" defTabSz="711200" rtl="1">
              <a:defRPr>
                <a:solidFill>
                  <a:schemeClr val="tx1"/>
                </a:solidFill>
                <a:latin typeface="Calibri" panose="020F0502020204030204" pitchFamily="34" charset="0"/>
                <a:cs typeface="Arial" panose="020B0604020202020204" pitchFamily="34" charset="0"/>
              </a:defRPr>
            </a:lvl2pPr>
            <a:lvl3pPr marL="1143000" indent="-228600" algn="r" defTabSz="711200" rtl="1">
              <a:defRPr>
                <a:solidFill>
                  <a:schemeClr val="tx1"/>
                </a:solidFill>
                <a:latin typeface="Calibri" panose="020F0502020204030204" pitchFamily="34" charset="0"/>
                <a:cs typeface="Arial" panose="020B0604020202020204" pitchFamily="34" charset="0"/>
              </a:defRPr>
            </a:lvl3pPr>
            <a:lvl4pPr marL="1600200" indent="-228600" algn="r" defTabSz="711200" rtl="1">
              <a:defRPr>
                <a:solidFill>
                  <a:schemeClr val="tx1"/>
                </a:solidFill>
                <a:latin typeface="Calibri" panose="020F0502020204030204" pitchFamily="34" charset="0"/>
                <a:cs typeface="Arial" panose="020B0604020202020204" pitchFamily="34" charset="0"/>
              </a:defRPr>
            </a:lvl4pPr>
            <a:lvl5pPr marL="2057400" indent="-228600" algn="r" defTabSz="711200" rtl="1">
              <a:defRPr>
                <a:solidFill>
                  <a:schemeClr val="tx1"/>
                </a:solidFill>
                <a:latin typeface="Calibri" panose="020F0502020204030204" pitchFamily="34" charset="0"/>
                <a:cs typeface="Arial" panose="020B0604020202020204" pitchFamily="34" charset="0"/>
              </a:defRPr>
            </a:lvl5pPr>
            <a:lvl6pPr marL="25146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lvl="1" eaLnBrk="1" hangingPunct="1">
              <a:lnSpc>
                <a:spcPct val="90000"/>
              </a:lnSpc>
              <a:spcAft>
                <a:spcPct val="15000"/>
              </a:spcAft>
              <a:buFontTx/>
              <a:buChar char="•"/>
              <a:defRPr/>
            </a:pPr>
            <a:r>
              <a:rPr lang="he-IL" altLang="he-IL" sz="1600">
                <a:cs typeface="Calibri" panose="020F0502020204030204" pitchFamily="34" charset="0"/>
              </a:rPr>
              <a:t>התנסות במשימה ברמת קושי בינונית, הניתנת ללא תיווך ("קביים").</a:t>
            </a:r>
            <a:br>
              <a:rPr lang="en-US" altLang="he-IL" sz="1600">
                <a:cs typeface="Calibri" panose="020F0502020204030204" pitchFamily="34" charset="0"/>
              </a:rPr>
            </a:br>
            <a:r>
              <a:rPr lang="he-IL" altLang="he-IL" sz="1600">
                <a:cs typeface="Calibri" panose="020F0502020204030204" pitchFamily="34" charset="0"/>
              </a:rPr>
              <a:t>הפעילות מסתיימת בשיח רפלקטיבי להצפת  תחושות וקשיים.</a:t>
            </a:r>
            <a:endParaRPr lang="he-IL" altLang="he-IL" sz="1600" b="1"/>
          </a:p>
        </p:txBody>
      </p:sp>
      <p:grpSp>
        <p:nvGrpSpPr>
          <p:cNvPr id="18439" name="Group 42" descr=",,"/>
          <p:cNvGrpSpPr>
            <a:grpSpLocks/>
          </p:cNvGrpSpPr>
          <p:nvPr/>
        </p:nvGrpSpPr>
        <p:grpSpPr bwMode="auto">
          <a:xfrm>
            <a:off x="153988" y="758825"/>
            <a:ext cx="8388350" cy="6062663"/>
            <a:chOff x="230240" y="794321"/>
            <a:chExt cx="8388424" cy="6063679"/>
          </a:xfrm>
        </p:grpSpPr>
        <p:sp>
          <p:nvSpPr>
            <p:cNvPr id="18448" name="Rectangle 43"/>
            <p:cNvSpPr>
              <a:spLocks noChangeArrowheads="1"/>
            </p:cNvSpPr>
            <p:nvPr/>
          </p:nvSpPr>
          <p:spPr bwMode="auto">
            <a:xfrm>
              <a:off x="230240" y="794321"/>
              <a:ext cx="8388424" cy="6063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he-IL" altLang="he-IL"/>
            </a:p>
          </p:txBody>
        </p:sp>
        <p:sp>
          <p:nvSpPr>
            <p:cNvPr id="45" name="Freeform 44"/>
            <p:cNvSpPr/>
            <p:nvPr/>
          </p:nvSpPr>
          <p:spPr>
            <a:xfrm>
              <a:off x="4544727" y="1174517"/>
              <a:ext cx="2591786" cy="2591786"/>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0" y="0"/>
                  </a:moveTo>
                  <a:cubicBezTo>
                    <a:pt x="1431404" y="0"/>
                    <a:pt x="2591786" y="1160382"/>
                    <a:pt x="2591786" y="2591786"/>
                  </a:cubicBezTo>
                  <a:lnTo>
                    <a:pt x="0" y="2591786"/>
                  </a:lnTo>
                  <a:lnTo>
                    <a:pt x="0" y="0"/>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lIns="113792" tIns="872909" rIns="872909" bIns="113792" spcCol="1270" anchor="ctr"/>
            <a:lstStyle/>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r>
                <a:rPr lang="he-IL" b="1" dirty="0">
                  <a:solidFill>
                    <a:srgbClr val="0078B4"/>
                  </a:solidFill>
                </a:rPr>
                <a:t>1. פעילות מקדימה +רפלקציה</a:t>
              </a:r>
              <a:endParaRPr lang="he-IL" sz="1600" dirty="0">
                <a:solidFill>
                  <a:srgbClr val="0078B4"/>
                </a:solidFill>
              </a:endParaRPr>
            </a:p>
          </p:txBody>
        </p:sp>
        <p:sp>
          <p:nvSpPr>
            <p:cNvPr id="46" name="Freeform 45"/>
            <p:cNvSpPr/>
            <p:nvPr/>
          </p:nvSpPr>
          <p:spPr>
            <a:xfrm>
              <a:off x="1833228" y="1174517"/>
              <a:ext cx="2591786" cy="2591786"/>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0" y="2591786"/>
                  </a:moveTo>
                  <a:cubicBezTo>
                    <a:pt x="0" y="1160382"/>
                    <a:pt x="1160382" y="0"/>
                    <a:pt x="2591786" y="0"/>
                  </a:cubicBezTo>
                  <a:lnTo>
                    <a:pt x="2591786" y="2591786"/>
                  </a:lnTo>
                  <a:lnTo>
                    <a:pt x="0" y="2591786"/>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lIns="872909" tIns="872909" rIns="113792" bIns="113792" spcCol="1270" anchor="ctr"/>
            <a:lstStyle/>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r>
                <a:rPr lang="he-IL" b="1" dirty="0">
                  <a:solidFill>
                    <a:srgbClr val="0078B4"/>
                  </a:solidFill>
                </a:rPr>
                <a:t>4. יישום + הערכה</a:t>
              </a:r>
            </a:p>
          </p:txBody>
        </p:sp>
        <p:sp>
          <p:nvSpPr>
            <p:cNvPr id="47" name="Freeform 46"/>
            <p:cNvSpPr/>
            <p:nvPr/>
          </p:nvSpPr>
          <p:spPr>
            <a:xfrm>
              <a:off x="1833228" y="3886017"/>
              <a:ext cx="2591786" cy="2591786"/>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2591786" y="2591786"/>
                  </a:moveTo>
                  <a:cubicBezTo>
                    <a:pt x="1160382" y="2591786"/>
                    <a:pt x="0" y="1431404"/>
                    <a:pt x="0" y="0"/>
                  </a:cubicBezTo>
                  <a:lnTo>
                    <a:pt x="2591786" y="0"/>
                  </a:lnTo>
                  <a:lnTo>
                    <a:pt x="2591786" y="2591786"/>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lIns="872909" tIns="113792" rIns="113792" bIns="872909" spcCol="1270" anchor="ctr"/>
            <a:lstStyle/>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br>
                <a:rPr lang="en-US" b="1" dirty="0">
                  <a:solidFill>
                    <a:srgbClr val="0078B4"/>
                  </a:solidFill>
                </a:rPr>
              </a:br>
              <a:r>
                <a:rPr lang="he-IL" b="1" dirty="0">
                  <a:solidFill>
                    <a:srgbClr val="0078B4"/>
                  </a:solidFill>
                </a:rPr>
                <a:t>3. תרגול +</a:t>
              </a:r>
              <a:br>
                <a:rPr lang="en-US" b="1" dirty="0">
                  <a:solidFill>
                    <a:srgbClr val="0078B4"/>
                  </a:solidFill>
                </a:rPr>
              </a:br>
              <a:r>
                <a:rPr lang="he-IL" b="1" dirty="0">
                  <a:solidFill>
                    <a:srgbClr val="0078B4"/>
                  </a:solidFill>
                </a:rPr>
                <a:t>מה למדנו?</a:t>
              </a:r>
            </a:p>
          </p:txBody>
        </p:sp>
        <p:sp>
          <p:nvSpPr>
            <p:cNvPr id="48" name="Freeform 47"/>
            <p:cNvSpPr/>
            <p:nvPr/>
          </p:nvSpPr>
          <p:spPr>
            <a:xfrm>
              <a:off x="4544727" y="3886016"/>
              <a:ext cx="2591787" cy="2591787"/>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2591786" y="0"/>
                  </a:moveTo>
                  <a:cubicBezTo>
                    <a:pt x="2591786" y="1431404"/>
                    <a:pt x="1431404" y="2591786"/>
                    <a:pt x="0" y="2591786"/>
                  </a:cubicBezTo>
                  <a:lnTo>
                    <a:pt x="0" y="0"/>
                  </a:lnTo>
                  <a:lnTo>
                    <a:pt x="2591786" y="0"/>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lIns="113792" tIns="113793" rIns="872910" bIns="872908" spcCol="1270" anchor="ctr"/>
            <a:lstStyle/>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br>
                <a:rPr lang="en-US" sz="1600" b="1" dirty="0">
                  <a:solidFill>
                    <a:srgbClr val="0078B4"/>
                  </a:solidFill>
                </a:rPr>
              </a:br>
              <a:br>
                <a:rPr lang="en-US" sz="1600" b="1" dirty="0">
                  <a:solidFill>
                    <a:srgbClr val="0078B4"/>
                  </a:solidFill>
                </a:rPr>
              </a:br>
              <a:r>
                <a:rPr lang="he-IL" b="1" dirty="0">
                  <a:solidFill>
                    <a:srgbClr val="0078B4"/>
                  </a:solidFill>
                </a:rPr>
                <a:t>2. המשגה</a:t>
              </a:r>
              <a:r>
                <a:rPr lang="en-US" b="1" dirty="0">
                  <a:solidFill>
                    <a:srgbClr val="0078B4"/>
                  </a:solidFill>
                </a:rPr>
                <a:t> </a:t>
              </a:r>
              <a:r>
                <a:rPr lang="he-IL" b="1" dirty="0">
                  <a:solidFill>
                    <a:srgbClr val="0078B4"/>
                  </a:solidFill>
                </a:rPr>
                <a:t>+ והדגמה</a:t>
              </a:r>
            </a:p>
          </p:txBody>
        </p:sp>
        <p:grpSp>
          <p:nvGrpSpPr>
            <p:cNvPr id="18461" name="Group 55"/>
            <p:cNvGrpSpPr>
              <a:grpSpLocks/>
            </p:cNvGrpSpPr>
            <p:nvPr/>
          </p:nvGrpSpPr>
          <p:grpSpPr bwMode="auto">
            <a:xfrm>
              <a:off x="3700988" y="3278528"/>
              <a:ext cx="1299132" cy="993484"/>
              <a:chOff x="2771800" y="2276872"/>
              <a:chExt cx="1839974" cy="1368152"/>
            </a:xfrm>
          </p:grpSpPr>
          <p:sp>
            <p:nvSpPr>
              <p:cNvPr id="57" name="Curved Down Arrow 56"/>
              <p:cNvSpPr/>
              <p:nvPr/>
            </p:nvSpPr>
            <p:spPr bwMode="auto">
              <a:xfrm>
                <a:off x="2883595" y="2277763"/>
                <a:ext cx="1729028" cy="575062"/>
              </a:xfrm>
              <a:prstGeom prst="curvedDownArrow">
                <a:avLst>
                  <a:gd name="adj1" fmla="val 25000"/>
                  <a:gd name="adj2" fmla="val 64845"/>
                  <a:gd name="adj3" fmla="val 27939"/>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defRPr/>
                </a:pPr>
                <a:endParaRPr lang="en-US">
                  <a:latin typeface="Arial" charset="0"/>
                  <a:cs typeface="+mn-cs"/>
                </a:endParaRPr>
              </a:p>
            </p:txBody>
          </p:sp>
          <p:sp>
            <p:nvSpPr>
              <p:cNvPr id="58" name="Curved Up Arrow 57"/>
              <p:cNvSpPr/>
              <p:nvPr/>
            </p:nvSpPr>
            <p:spPr bwMode="auto">
              <a:xfrm flipH="1">
                <a:off x="2771174" y="2997138"/>
                <a:ext cx="1729028" cy="647219"/>
              </a:xfrm>
              <a:prstGeom prst="curvedUp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r" rtl="1" eaLnBrk="1" fontAlgn="auto" hangingPunct="1">
                  <a:spcBef>
                    <a:spcPts val="0"/>
                  </a:spcBef>
                  <a:spcAft>
                    <a:spcPts val="0"/>
                  </a:spcAft>
                  <a:defRPr/>
                </a:pPr>
                <a:endParaRPr lang="en-US">
                  <a:latin typeface="+mn-lt"/>
                  <a:cs typeface="+mn-cs"/>
                </a:endParaRPr>
              </a:p>
            </p:txBody>
          </p:sp>
        </p:grpSp>
      </p:grpSp>
      <p:pic>
        <p:nvPicPr>
          <p:cNvPr id="18440" name="תמונה 9" descr="אייקון פעילות מקדימה + רפלקציה"/>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8413" y="1557338"/>
            <a:ext cx="561975"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1" name="תמונה 13" descr="אייקון משימת יישום"/>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1063" y="3159125"/>
            <a:ext cx="830262" cy="110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2" name="תמונה 13" descr="אייקון משימת יישום"/>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9963" y="3144838"/>
            <a:ext cx="830262"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3" name="תמונה 11" descr="אייקון המשגה + והדגמה"/>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64125" y="4075113"/>
            <a:ext cx="766763"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4" name="תמונה 12" descr="אייקון תרגול + מה למדנו"/>
          <p:cNvPicPr>
            <a:picLocks noChangeAspect="1" noChangeArrowheads="1"/>
          </p:cNvPicPr>
          <p:nvPr/>
        </p:nvPicPr>
        <p:blipFill>
          <a:blip r:embed="rId6">
            <a:extLst>
              <a:ext uri="{28A0092B-C50C-407E-A947-70E740481C1C}">
                <a14:useLocalDpi xmlns:a14="http://schemas.microsoft.com/office/drawing/2010/main" val="0"/>
              </a:ext>
            </a:extLst>
          </a:blip>
          <a:srcRect r="3461" b="51178"/>
          <a:stretch>
            <a:fillRect/>
          </a:stretch>
        </p:blipFill>
        <p:spPr bwMode="auto">
          <a:xfrm>
            <a:off x="2876550" y="4052888"/>
            <a:ext cx="1154113"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5" name="תמונה 10" descr="אייקון יישום + הערכה"/>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009900" y="1747838"/>
            <a:ext cx="1066800"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Rounded Rectangle 31"/>
          <p:cNvSpPr>
            <a:spLocks noChangeArrowheads="1"/>
          </p:cNvSpPr>
          <p:nvPr/>
        </p:nvSpPr>
        <p:spPr bwMode="auto">
          <a:xfrm>
            <a:off x="117518" y="983382"/>
            <a:ext cx="2159000" cy="1938337"/>
          </a:xfrm>
          <a:prstGeom prst="roundRect">
            <a:avLst>
              <a:gd name="adj" fmla="val 16667"/>
            </a:avLst>
          </a:prstGeom>
          <a:solidFill>
            <a:srgbClr val="E6F2F8"/>
          </a:solidFill>
          <a:ln w="28575" algn="ctr">
            <a:solidFill>
              <a:schemeClr val="accent1"/>
            </a:solidFill>
            <a:prstDash val="sysDash"/>
            <a:round/>
            <a:headEnd/>
            <a:tailEnd/>
          </a:ln>
        </p:spPr>
        <p:txBody>
          <a:bodyPr/>
          <a:lstStyle>
            <a:lvl1pPr algn="r" rtl="1">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gn="r" rtl="1">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gn="r" rtl="1">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marL="0" lvl="1" eaLnBrk="1" hangingPunct="1">
              <a:lnSpc>
                <a:spcPct val="100000"/>
              </a:lnSpc>
              <a:spcBef>
                <a:spcPct val="0"/>
              </a:spcBef>
              <a:buFontTx/>
              <a:buNone/>
            </a:pPr>
            <a:r>
              <a:rPr lang="he-IL" altLang="he-IL" sz="1600" dirty="0">
                <a:solidFill>
                  <a:srgbClr val="000000"/>
                </a:solidFill>
                <a:cs typeface="Calibri" panose="020F0502020204030204" pitchFamily="34" charset="0"/>
              </a:rPr>
              <a:t>משימה נוספת הניתנת עם תיווך חלקי או ללא תיווך מפורש.</a:t>
            </a:r>
            <a:br>
              <a:rPr lang="en-US" altLang="he-IL" sz="1600" dirty="0">
                <a:solidFill>
                  <a:srgbClr val="000000"/>
                </a:solidFill>
                <a:cs typeface="Calibri" panose="020F0502020204030204" pitchFamily="34" charset="0"/>
              </a:rPr>
            </a:br>
            <a:r>
              <a:rPr lang="he-IL" altLang="he-IL" sz="1600" dirty="0">
                <a:solidFill>
                  <a:srgbClr val="000000"/>
                </a:solidFill>
                <a:cs typeface="Calibri" panose="020F0502020204030204" pitchFamily="34" charset="0"/>
              </a:rPr>
              <a:t>פעילות היישום מסתיימת בהערכה עצמית או עמיתים</a:t>
            </a:r>
            <a:endParaRPr lang="he-IL" altLang="he-IL" sz="1600" b="1" dirty="0">
              <a:solidFill>
                <a:srgbClr val="0070C0"/>
              </a:solidFill>
            </a:endParaRPr>
          </a:p>
        </p:txBody>
      </p:sp>
      <p:sp>
        <p:nvSpPr>
          <p:cNvPr id="2" name="כותרת 1" hidden="1">
            <a:extLst>
              <a:ext uri="{FF2B5EF4-FFF2-40B4-BE49-F238E27FC236}">
                <a16:creationId xmlns:a16="http://schemas.microsoft.com/office/drawing/2014/main" id="{ACFC9C7A-B6E6-4979-A787-C49D9C85E46C}"/>
              </a:ext>
            </a:extLst>
          </p:cNvPr>
          <p:cNvSpPr>
            <a:spLocks noGrp="1"/>
          </p:cNvSpPr>
          <p:nvPr>
            <p:ph type="title"/>
          </p:nvPr>
        </p:nvSpPr>
        <p:spPr/>
        <p:txBody>
          <a:bodyPr/>
          <a:lstStyle/>
          <a:p>
            <a:r>
              <a:rPr lang="he-IL" dirty="0"/>
              <a:t>משימת יישום</a:t>
            </a:r>
            <a:r>
              <a:rPr lang="he-IL" baseline="0" dirty="0"/>
              <a:t> והערכה</a:t>
            </a:r>
            <a:endParaRPr lang="he-IL"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75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rtlCol="0">
            <a:normAutofit/>
          </a:bodyPr>
          <a:lstStyle/>
          <a:p>
            <a:pPr algn="ctr" eaLnBrk="1" fontAlgn="auto" hangingPunct="1">
              <a:spcAft>
                <a:spcPts val="0"/>
              </a:spcAft>
              <a:defRPr/>
            </a:pPr>
            <a:r>
              <a:rPr lang="he-IL" sz="3200" b="1" dirty="0">
                <a:cs typeface="+mn-cs"/>
              </a:rPr>
              <a:t>משוב מעצב למידה</a:t>
            </a:r>
          </a:p>
        </p:txBody>
      </p:sp>
      <p:graphicFrame>
        <p:nvGraphicFramePr>
          <p:cNvPr id="12" name="טבלה 11"/>
          <p:cNvGraphicFramePr>
            <a:graphicFrameLocks noGrp="1"/>
          </p:cNvGraphicFramePr>
          <p:nvPr>
            <p:extLst>
              <p:ext uri="{D42A27DB-BD31-4B8C-83A1-F6EECF244321}">
                <p14:modId xmlns:p14="http://schemas.microsoft.com/office/powerpoint/2010/main" val="3673403897"/>
              </p:ext>
            </p:extLst>
          </p:nvPr>
        </p:nvGraphicFramePr>
        <p:xfrm>
          <a:off x="684213" y="1916113"/>
          <a:ext cx="7775575" cy="3097212"/>
        </p:xfrm>
        <a:graphic>
          <a:graphicData uri="http://schemas.openxmlformats.org/drawingml/2006/table">
            <a:tbl>
              <a:tblPr firstRow="1" bandRow="1">
                <a:tableStyleId>{D7AC3CCA-C797-4891-BE02-D94E43425B78}</a:tableStyleId>
              </a:tblPr>
              <a:tblGrid>
                <a:gridCol w="7775575">
                  <a:extLst>
                    <a:ext uri="{9D8B030D-6E8A-4147-A177-3AD203B41FA5}">
                      <a16:colId xmlns:a16="http://schemas.microsoft.com/office/drawing/2014/main" val="2045971007"/>
                    </a:ext>
                  </a:extLst>
                </a:gridCol>
              </a:tblGrid>
              <a:tr h="644764">
                <a:tc>
                  <a:txBody>
                    <a:bodyPr/>
                    <a:lstStyle/>
                    <a:p>
                      <a:pPr algn="ctr" rtl="1">
                        <a:lnSpc>
                          <a:spcPct val="107000"/>
                        </a:lnSpc>
                        <a:spcAft>
                          <a:spcPts val="800"/>
                        </a:spcAft>
                      </a:pPr>
                      <a:r>
                        <a:rPr lang="he-IL" sz="2400" dirty="0">
                          <a:solidFill>
                            <a:schemeClr val="bg1"/>
                          </a:solidFill>
                          <a:effectLst/>
                        </a:rPr>
                        <a:t>למידה מטעויות: הסיפור על הפרפר של אוסטין</a:t>
                      </a:r>
                      <a:endParaRPr lang="en-US" sz="24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91425" marR="91425" marT="45733" marB="45733" anchor="ctr"/>
                </a:tc>
                <a:extLst>
                  <a:ext uri="{0D108BD9-81ED-4DB2-BD59-A6C34878D82A}">
                    <a16:rowId xmlns:a16="http://schemas.microsoft.com/office/drawing/2014/main" val="2210257459"/>
                  </a:ext>
                </a:extLst>
              </a:tr>
              <a:tr h="2452448">
                <a:tc>
                  <a:txBody>
                    <a:bodyPr/>
                    <a:lstStyle/>
                    <a:p>
                      <a:pPr algn="r" rtl="1">
                        <a:lnSpc>
                          <a:spcPct val="107000"/>
                        </a:lnSpc>
                        <a:spcAft>
                          <a:spcPts val="800"/>
                        </a:spcAft>
                      </a:pPr>
                      <a:r>
                        <a:rPr lang="he-IL" sz="2400" dirty="0">
                          <a:effectLst/>
                          <a:hlinkClick r:id="rId2"/>
                        </a:rPr>
                        <a:t>צפו בסרטון </a:t>
                      </a:r>
                      <a:r>
                        <a:rPr lang="he-IL" sz="2400" dirty="0">
                          <a:effectLst/>
                        </a:rPr>
                        <a:t>:</a:t>
                      </a:r>
                      <a:endParaRPr lang="en-US" sz="2400" dirty="0">
                        <a:effectLst/>
                      </a:endParaRPr>
                    </a:p>
                    <a:p>
                      <a:pPr algn="r" rtl="1">
                        <a:lnSpc>
                          <a:spcPct val="107000"/>
                        </a:lnSpc>
                        <a:spcAft>
                          <a:spcPts val="800"/>
                        </a:spcAft>
                      </a:pPr>
                      <a:r>
                        <a:rPr lang="he-IL" sz="2400" dirty="0">
                          <a:effectLst/>
                        </a:rPr>
                        <a:t>מה אפיין את תהליך הלמידה מטעויות שמוצג בסרטון?</a:t>
                      </a:r>
                      <a:endParaRPr lang="en-US" sz="2400" dirty="0">
                        <a:effectLst/>
                      </a:endParaRPr>
                    </a:p>
                    <a:p>
                      <a:pPr algn="r" rtl="1">
                        <a:lnSpc>
                          <a:spcPct val="107000"/>
                        </a:lnSpc>
                        <a:spcAft>
                          <a:spcPts val="800"/>
                        </a:spcAft>
                      </a:pPr>
                      <a:r>
                        <a:rPr lang="he-IL" sz="2400" dirty="0">
                          <a:effectLst/>
                        </a:rPr>
                        <a:t>מה אפיין את השיח סביב הטעויות ואת המשוב לעבודת התלמיד?</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91425" marR="91425" marT="45733" marB="45733">
                    <a:solidFill>
                      <a:schemeClr val="tx1"/>
                    </a:solidFill>
                  </a:tcPr>
                </a:tc>
                <a:extLst>
                  <a:ext uri="{0D108BD9-81ED-4DB2-BD59-A6C34878D82A}">
                    <a16:rowId xmlns:a16="http://schemas.microsoft.com/office/drawing/2014/main" val="3603429272"/>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585186" y="535606"/>
            <a:ext cx="5973628" cy="1060719"/>
          </a:xfrm>
          <a:solidFill>
            <a:schemeClr val="tx1"/>
          </a:solidFill>
        </p:spPr>
        <p:txBody>
          <a:bodyPr/>
          <a:lstStyle/>
          <a:p>
            <a:pPr algn="ctr"/>
            <a:r>
              <a:rPr lang="he-IL" sz="4000" b="1" dirty="0">
                <a:cs typeface="+mn-cs"/>
                <a:hlinkClick r:id="rId2"/>
              </a:rPr>
              <a:t>הרחבה: </a:t>
            </a:r>
            <a:r>
              <a:rPr lang="he-IL" sz="4000" dirty="0">
                <a:cs typeface="+mn-cs"/>
                <a:hlinkClick r:id="rId2"/>
              </a:rPr>
              <a:t>מדוע גשרים נעים?</a:t>
            </a:r>
            <a:endParaRPr lang="he-IL" sz="4000" dirty="0">
              <a:cs typeface="+mn-cs"/>
            </a:endParaRPr>
          </a:p>
        </p:txBody>
      </p:sp>
      <p:pic>
        <p:nvPicPr>
          <p:cNvPr id="3" name="תמונה 2" descr="גשר"/>
          <p:cNvPicPr>
            <a:picLocks noChangeAspect="1"/>
          </p:cNvPicPr>
          <p:nvPr/>
        </p:nvPicPr>
        <p:blipFill rotWithShape="1">
          <a:blip r:embed="rId3"/>
          <a:srcRect b="697"/>
          <a:stretch/>
        </p:blipFill>
        <p:spPr>
          <a:xfrm>
            <a:off x="1" y="2135069"/>
            <a:ext cx="9144000" cy="4095249"/>
          </a:xfrm>
          <a:prstGeom prst="rect">
            <a:avLst/>
          </a:prstGeom>
        </p:spPr>
      </p:pic>
    </p:spTree>
    <p:extLst>
      <p:ext uri="{BB962C8B-B14F-4D97-AF65-F5344CB8AC3E}">
        <p14:creationId xmlns:p14="http://schemas.microsoft.com/office/powerpoint/2010/main" val="2881584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294556" y="528342"/>
            <a:ext cx="4235450" cy="688975"/>
          </a:xfrm>
        </p:spPr>
        <p:txBody>
          <a:bodyPr rtlCol="0">
            <a:noAutofit/>
          </a:bodyPr>
          <a:lstStyle/>
          <a:p>
            <a:pPr algn="ctr" eaLnBrk="1" fontAlgn="auto" hangingPunct="1">
              <a:spcAft>
                <a:spcPts val="0"/>
              </a:spcAft>
              <a:defRPr/>
            </a:pPr>
            <a:r>
              <a:rPr lang="he-IL" sz="3600" b="1" dirty="0">
                <a:cs typeface="+mn-cs"/>
              </a:rPr>
              <a:t>משימה מקדימה</a:t>
            </a:r>
          </a:p>
        </p:txBody>
      </p:sp>
      <p:pic>
        <p:nvPicPr>
          <p:cNvPr id="4099" name="תמונה 4" descr="אייקון משימה מקדימה"/>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1411" y="223836"/>
            <a:ext cx="927244" cy="121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extBox 5"/>
          <p:cNvSpPr txBox="1">
            <a:spLocks noChangeArrowheads="1"/>
          </p:cNvSpPr>
          <p:nvPr/>
        </p:nvSpPr>
        <p:spPr bwMode="auto">
          <a:xfrm>
            <a:off x="-152400" y="6396038"/>
            <a:ext cx="9296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gn="r" rtl="1">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gn="r" rtl="1">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buFontTx/>
              <a:buNone/>
            </a:pPr>
            <a:r>
              <a:rPr lang="he-IL" altLang="he-IL" sz="1200" dirty="0">
                <a:solidFill>
                  <a:schemeClr val="bg1"/>
                </a:solidFill>
              </a:rPr>
              <a:t>יחידת למידה-הערכה בנושא: ממוחשי למופשט- ממאקרו למיקרו,</a:t>
            </a:r>
            <a:br>
              <a:rPr lang="en-US" altLang="he-IL" sz="1200" dirty="0">
                <a:solidFill>
                  <a:schemeClr val="bg1"/>
                </a:solidFill>
              </a:rPr>
            </a:br>
            <a:r>
              <a:rPr lang="he-IL" altLang="he-IL" sz="1200" dirty="0">
                <a:solidFill>
                  <a:schemeClr val="bg1"/>
                </a:solidFill>
              </a:rPr>
              <a:t>המרכז הארצי למורי </a:t>
            </a:r>
            <a:r>
              <a:rPr lang="he-IL" altLang="he-IL" sz="1200" dirty="0" err="1">
                <a:solidFill>
                  <a:schemeClr val="bg1"/>
                </a:solidFill>
              </a:rPr>
              <a:t>מו"ט</a:t>
            </a:r>
            <a:r>
              <a:rPr lang="he-IL" altLang="he-IL" sz="1200" dirty="0">
                <a:solidFill>
                  <a:schemeClr val="bg1"/>
                </a:solidFill>
              </a:rPr>
              <a:t> חט"ב במכון ויצמן</a:t>
            </a:r>
          </a:p>
        </p:txBody>
      </p:sp>
      <p:sp>
        <p:nvSpPr>
          <p:cNvPr id="3" name="מלבן 2"/>
          <p:cNvSpPr/>
          <p:nvPr/>
        </p:nvSpPr>
        <p:spPr>
          <a:xfrm>
            <a:off x="268990" y="1435502"/>
            <a:ext cx="8725108" cy="4616648"/>
          </a:xfrm>
          <a:prstGeom prst="rect">
            <a:avLst/>
          </a:prstGeom>
          <a:solidFill>
            <a:schemeClr val="accent4">
              <a:lumMod val="20000"/>
              <a:lumOff val="80000"/>
            </a:schemeClr>
          </a:solidFill>
        </p:spPr>
        <p:txBody>
          <a:bodyPr wrap="square">
            <a:spAutoFit/>
          </a:bodyPr>
          <a:lstStyle>
            <a:lvl1pPr algn="r" rtl="1">
              <a:defRPr>
                <a:solidFill>
                  <a:schemeClr val="tx1"/>
                </a:solidFill>
                <a:latin typeface="Calibri" panose="020F0502020204030204" pitchFamily="34" charset="0"/>
                <a:cs typeface="Arial" panose="020B0604020202020204" pitchFamily="34" charset="0"/>
              </a:defRPr>
            </a:lvl1pPr>
            <a:lvl2pPr marL="742950" indent="-285750" algn="r" rtl="1">
              <a:defRPr>
                <a:solidFill>
                  <a:schemeClr val="tx1"/>
                </a:solidFill>
                <a:latin typeface="Calibri" panose="020F0502020204030204" pitchFamily="34" charset="0"/>
                <a:cs typeface="Arial" panose="020B0604020202020204" pitchFamily="34" charset="0"/>
              </a:defRPr>
            </a:lvl2pPr>
            <a:lvl3pPr marL="1143000" indent="-228600" algn="r" rtl="1">
              <a:defRPr>
                <a:solidFill>
                  <a:schemeClr val="tx1"/>
                </a:solidFill>
                <a:latin typeface="Calibri" panose="020F0502020204030204" pitchFamily="34" charset="0"/>
                <a:cs typeface="Arial" panose="020B0604020202020204" pitchFamily="34" charset="0"/>
              </a:defRPr>
            </a:lvl3pPr>
            <a:lvl4pPr marL="1600200" indent="-228600" algn="r" rtl="1">
              <a:defRPr>
                <a:solidFill>
                  <a:schemeClr val="tx1"/>
                </a:solidFill>
                <a:latin typeface="Calibri" panose="020F0502020204030204" pitchFamily="34" charset="0"/>
                <a:cs typeface="Arial" panose="020B0604020202020204" pitchFamily="34" charset="0"/>
              </a:defRPr>
            </a:lvl4pPr>
            <a:lvl5pPr marL="2057400" indent="-228600" algn="r" rtl="1">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457200" indent="-457200">
              <a:buAutoNum type="arabicPeriod"/>
            </a:pPr>
            <a:r>
              <a:rPr lang="he-IL" sz="2100" dirty="0">
                <a:solidFill>
                  <a:schemeClr val="bg1"/>
                </a:solidFill>
              </a:rPr>
              <a:t>תמיר שכח את המפתח של דלת הבית במכונית, ביום קיץ חם. כשחזר אחרי הצהרים ניסה להכניס את המפתח לחור המנעול. האם יצליח לדעתכם? נסחו השערה והסבירו אותה. הסבירו אותה בעזרת המודל </a:t>
            </a:r>
            <a:r>
              <a:rPr lang="he-IL" sz="2100" dirty="0" err="1">
                <a:solidFill>
                  <a:schemeClr val="bg1"/>
                </a:solidFill>
              </a:rPr>
              <a:t>החלקיקי</a:t>
            </a:r>
            <a:r>
              <a:rPr lang="he-IL" sz="2100" dirty="0">
                <a:solidFill>
                  <a:schemeClr val="bg1"/>
                </a:solidFill>
              </a:rPr>
              <a:t>:   </a:t>
            </a:r>
          </a:p>
          <a:p>
            <a:pPr marL="457200" indent="-457200">
              <a:buAutoNum type="arabicPeriod"/>
            </a:pPr>
            <a:endParaRPr lang="he-IL" sz="2100" dirty="0">
              <a:solidFill>
                <a:schemeClr val="bg1"/>
              </a:solidFill>
            </a:endParaRPr>
          </a:p>
          <a:p>
            <a:pPr marL="457200" indent="-457200">
              <a:buAutoNum type="arabicPeriod"/>
            </a:pPr>
            <a:r>
              <a:rPr lang="he-IL" sz="2100" dirty="0">
                <a:solidFill>
                  <a:schemeClr val="bg1"/>
                </a:solidFill>
              </a:rPr>
              <a:t>צפו בסרטון "השחלת כדור בתוך טבעת" ש</a:t>
            </a:r>
            <a:r>
              <a:rPr lang="he-IL" sz="2100" u="sng" dirty="0">
                <a:solidFill>
                  <a:schemeClr val="bg1"/>
                </a:solidFill>
                <a:hlinkClick r:id="rId3"/>
              </a:rPr>
              <a:t>בקישור זה</a:t>
            </a:r>
            <a:r>
              <a:rPr lang="he-IL" sz="2100" dirty="0">
                <a:solidFill>
                  <a:schemeClr val="bg1"/>
                </a:solidFill>
              </a:rPr>
              <a:t> בפעילות 1, בטווח הזמנים בין 0 ל 1:00 (דקה). </a:t>
            </a:r>
            <a:br>
              <a:rPr lang="en-US" sz="2100" dirty="0">
                <a:solidFill>
                  <a:schemeClr val="bg1"/>
                </a:solidFill>
              </a:rPr>
            </a:br>
            <a:r>
              <a:rPr lang="he-IL" sz="2100" dirty="0">
                <a:solidFill>
                  <a:schemeClr val="bg1"/>
                </a:solidFill>
              </a:rPr>
              <a:t>תארו בפירוט את התופעה המוצגת בסרטון</a:t>
            </a:r>
            <a:br>
              <a:rPr lang="he-IL" sz="2100" dirty="0">
                <a:solidFill>
                  <a:schemeClr val="bg1"/>
                </a:solidFill>
              </a:rPr>
            </a:br>
            <a:endParaRPr lang="he-IL" sz="2100" dirty="0">
              <a:solidFill>
                <a:schemeClr val="bg1"/>
              </a:solidFill>
            </a:endParaRPr>
          </a:p>
          <a:p>
            <a:pPr marL="457200" indent="-457200">
              <a:buAutoNum type="arabicPeriod"/>
            </a:pPr>
            <a:r>
              <a:rPr lang="he-IL" sz="2100" dirty="0">
                <a:solidFill>
                  <a:schemeClr val="bg1"/>
                </a:solidFill>
              </a:rPr>
              <a:t>מהו התהליך הפיסיקלי שתופעה זו מייצגת? </a:t>
            </a:r>
            <a:br>
              <a:rPr lang="en-US" sz="2100" dirty="0">
                <a:solidFill>
                  <a:schemeClr val="bg1"/>
                </a:solidFill>
              </a:rPr>
            </a:br>
            <a:r>
              <a:rPr lang="he-IL" sz="2100" dirty="0">
                <a:solidFill>
                  <a:schemeClr val="bg1"/>
                </a:solidFill>
              </a:rPr>
              <a:t>סמנו: דחיסה/ התכה/ התמצקות/ התפשטות</a:t>
            </a:r>
          </a:p>
          <a:p>
            <a:pPr marL="457200" indent="-457200">
              <a:buAutoNum type="arabicPeriod"/>
            </a:pPr>
            <a:endParaRPr lang="he-IL" sz="2100" dirty="0">
              <a:solidFill>
                <a:schemeClr val="bg1"/>
              </a:solidFill>
            </a:endParaRPr>
          </a:p>
          <a:p>
            <a:pPr marL="457200" indent="-457200">
              <a:buAutoNum type="arabicPeriod"/>
            </a:pPr>
            <a:r>
              <a:rPr lang="he-IL" sz="2100" dirty="0">
                <a:solidFill>
                  <a:schemeClr val="bg1"/>
                </a:solidFill>
              </a:rPr>
              <a:t>איזה מאפיין השתנה בכדור הברזל בעקבות החימום? </a:t>
            </a:r>
            <a:br>
              <a:rPr lang="en-US" sz="2100" dirty="0">
                <a:solidFill>
                  <a:schemeClr val="bg1"/>
                </a:solidFill>
              </a:rPr>
            </a:br>
            <a:r>
              <a:rPr lang="he-IL" sz="2100" dirty="0">
                <a:solidFill>
                  <a:schemeClr val="bg1"/>
                </a:solidFill>
              </a:rPr>
              <a:t>סמנו: צורה/ מסה/ נפח/ מצב צבירה. </a:t>
            </a:r>
            <a:br>
              <a:rPr lang="en-US" sz="2100" dirty="0">
                <a:solidFill>
                  <a:schemeClr val="bg1"/>
                </a:solidFill>
              </a:rPr>
            </a:br>
            <a:r>
              <a:rPr lang="he-IL" sz="2100" dirty="0">
                <a:solidFill>
                  <a:schemeClr val="bg1"/>
                </a:solidFill>
              </a:rPr>
              <a:t>הסבירו את השינוי שחל במאפיין זה בעזרת המודל </a:t>
            </a:r>
            <a:r>
              <a:rPr lang="he-IL" sz="2100" dirty="0" err="1">
                <a:solidFill>
                  <a:schemeClr val="bg1"/>
                </a:solidFill>
              </a:rPr>
              <a:t>החלקיקי</a:t>
            </a:r>
            <a:r>
              <a:rPr lang="he-IL" sz="2100" dirty="0">
                <a:solidFill>
                  <a:schemeClr val="bg1"/>
                </a:solidFill>
              </a:rPr>
              <a:t> של החומר.</a:t>
            </a:r>
            <a:endParaRPr lang="en-US" altLang="he-IL" sz="2100" dirty="0">
              <a:solidFill>
                <a:schemeClr val="bg1"/>
              </a:solidFill>
              <a:cs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319338" y="760413"/>
            <a:ext cx="4505325" cy="931862"/>
          </a:xfrm>
        </p:spPr>
        <p:txBody>
          <a:bodyPr rtlCol="0">
            <a:normAutofit/>
          </a:bodyPr>
          <a:lstStyle/>
          <a:p>
            <a:pPr algn="ctr" eaLnBrk="1" fontAlgn="auto" hangingPunct="1">
              <a:spcAft>
                <a:spcPts val="0"/>
              </a:spcAft>
              <a:defRPr/>
            </a:pPr>
            <a:r>
              <a:rPr lang="he-IL" sz="3200" b="1" dirty="0">
                <a:cs typeface="+mn-cs"/>
              </a:rPr>
              <a:t>משוב עצמי (רפלקציה)</a:t>
            </a:r>
            <a:endParaRPr lang="he-IL" sz="3200" dirty="0">
              <a:cs typeface="+mn-cs"/>
            </a:endParaRPr>
          </a:p>
        </p:txBody>
      </p:sp>
      <p:sp>
        <p:nvSpPr>
          <p:cNvPr id="3" name="מציין מיקום תוכן 2"/>
          <p:cNvSpPr>
            <a:spLocks noGrp="1"/>
          </p:cNvSpPr>
          <p:nvPr>
            <p:ph idx="1"/>
          </p:nvPr>
        </p:nvSpPr>
        <p:spPr>
          <a:xfrm>
            <a:off x="969963" y="2082800"/>
            <a:ext cx="7615237" cy="1470025"/>
          </a:xfrm>
          <a:solidFill>
            <a:schemeClr val="accent4">
              <a:lumMod val="20000"/>
              <a:lumOff val="80000"/>
            </a:schemeClr>
          </a:solidFill>
        </p:spPr>
        <p:txBody>
          <a:bodyPr rtlCol="0">
            <a:normAutofit fontScale="85000" lnSpcReduction="20000"/>
          </a:bodyPr>
          <a:lstStyle/>
          <a:p>
            <a:pPr marL="0" indent="0" eaLnBrk="1" fontAlgn="auto" hangingPunct="1">
              <a:lnSpc>
                <a:spcPct val="150000"/>
              </a:lnSpc>
              <a:spcBef>
                <a:spcPts val="0"/>
              </a:spcBef>
              <a:spcAft>
                <a:spcPts val="0"/>
              </a:spcAft>
              <a:buFont typeface="Arial" panose="020B0604020202020204" pitchFamily="34" charset="0"/>
              <a:buNone/>
              <a:defRPr/>
            </a:pPr>
            <a:r>
              <a:rPr lang="he-IL" dirty="0">
                <a:solidFill>
                  <a:schemeClr val="bg1"/>
                </a:solidFill>
              </a:rPr>
              <a:t>האם נתקלתם בקשיים בביצוע הפעילות? פרטו אלו</a:t>
            </a:r>
            <a:br>
              <a:rPr lang="en-US" dirty="0">
                <a:solidFill>
                  <a:schemeClr val="bg1"/>
                </a:solidFill>
              </a:rPr>
            </a:br>
            <a:r>
              <a:rPr lang="he-IL" dirty="0">
                <a:solidFill>
                  <a:schemeClr val="bg1"/>
                </a:solidFill>
              </a:rPr>
              <a:t>______________________________________</a:t>
            </a:r>
            <a:br>
              <a:rPr lang="he-IL" dirty="0">
                <a:solidFill>
                  <a:schemeClr val="bg1"/>
                </a:solidFill>
              </a:rPr>
            </a:br>
            <a:r>
              <a:rPr lang="he-IL" dirty="0">
                <a:solidFill>
                  <a:schemeClr val="bg1"/>
                </a:solidFill>
              </a:rPr>
              <a:t>______________________________________</a:t>
            </a:r>
          </a:p>
        </p:txBody>
      </p:sp>
      <p:pic>
        <p:nvPicPr>
          <p:cNvPr id="5124" name="תמונה 3" descr="אייקון משוב עצמי"/>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4463" y="123825"/>
            <a:ext cx="1411287" cy="171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5"/>
          <p:cNvSpPr txBox="1">
            <a:spLocks noChangeArrowheads="1"/>
          </p:cNvSpPr>
          <p:nvPr/>
        </p:nvSpPr>
        <p:spPr bwMode="auto">
          <a:xfrm>
            <a:off x="-152400" y="6396038"/>
            <a:ext cx="9296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gn="r" rtl="1">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gn="r" rtl="1">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buFontTx/>
              <a:buNone/>
            </a:pPr>
            <a:r>
              <a:rPr lang="he-IL" altLang="he-IL" sz="1200" dirty="0">
                <a:solidFill>
                  <a:schemeClr val="bg1"/>
                </a:solidFill>
              </a:rPr>
              <a:t>יחידת למידה-הערכה בנושא: ממוחשי למופשט- ממאקרו למיקרו,</a:t>
            </a:r>
            <a:br>
              <a:rPr lang="en-US" altLang="he-IL" sz="1200" dirty="0">
                <a:solidFill>
                  <a:schemeClr val="bg1"/>
                </a:solidFill>
              </a:rPr>
            </a:br>
            <a:r>
              <a:rPr lang="he-IL" altLang="he-IL" sz="1200" dirty="0">
                <a:solidFill>
                  <a:schemeClr val="bg1"/>
                </a:solidFill>
              </a:rPr>
              <a:t>המרכז הארצי למורי </a:t>
            </a:r>
            <a:r>
              <a:rPr lang="he-IL" altLang="he-IL" sz="1200" dirty="0" err="1">
                <a:solidFill>
                  <a:schemeClr val="bg1"/>
                </a:solidFill>
              </a:rPr>
              <a:t>מו"ט</a:t>
            </a:r>
            <a:r>
              <a:rPr lang="he-IL" altLang="he-IL" sz="1200" dirty="0">
                <a:solidFill>
                  <a:schemeClr val="bg1"/>
                </a:solidFill>
              </a:rPr>
              <a:t> חט"ב במכון ויצמן</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מלבן 3"/>
          <p:cNvSpPr>
            <a:spLocks noChangeArrowheads="1"/>
          </p:cNvSpPr>
          <p:nvPr/>
        </p:nvSpPr>
        <p:spPr bwMode="auto">
          <a:xfrm>
            <a:off x="766763" y="114300"/>
            <a:ext cx="73374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gn="r" rtl="1">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gn="r" rtl="1">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buFontTx/>
              <a:buNone/>
            </a:pPr>
            <a:r>
              <a:rPr lang="he-IL" altLang="he-IL" b="1"/>
              <a:t>המשגה: כלי עזר לשיפור הלמידה</a:t>
            </a:r>
            <a:endParaRPr lang="he-IL" altLang="he-IL"/>
          </a:p>
        </p:txBody>
      </p:sp>
      <p:sp>
        <p:nvSpPr>
          <p:cNvPr id="6147" name="Rectangle 5" descr="כלי לשיפור הלמידה"/>
          <p:cNvSpPr>
            <a:spLocks noChangeArrowheads="1"/>
          </p:cNvSpPr>
          <p:nvPr/>
        </p:nvSpPr>
        <p:spPr bwMode="auto">
          <a:xfrm>
            <a:off x="230188" y="508000"/>
            <a:ext cx="8388350" cy="606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he-IL" altLang="he-IL"/>
          </a:p>
        </p:txBody>
      </p:sp>
      <p:grpSp>
        <p:nvGrpSpPr>
          <p:cNvPr id="6149" name="Group 42" descr="&quot;&quot;"/>
          <p:cNvGrpSpPr>
            <a:grpSpLocks/>
          </p:cNvGrpSpPr>
          <p:nvPr/>
        </p:nvGrpSpPr>
        <p:grpSpPr bwMode="auto">
          <a:xfrm>
            <a:off x="139700" y="649288"/>
            <a:ext cx="8388350" cy="6064250"/>
            <a:chOff x="230240" y="794321"/>
            <a:chExt cx="8388424" cy="6063679"/>
          </a:xfrm>
        </p:grpSpPr>
        <p:sp>
          <p:nvSpPr>
            <p:cNvPr id="6158" name="Rectangle 43"/>
            <p:cNvSpPr>
              <a:spLocks noChangeArrowheads="1"/>
            </p:cNvSpPr>
            <p:nvPr/>
          </p:nvSpPr>
          <p:spPr bwMode="auto">
            <a:xfrm>
              <a:off x="230240" y="794321"/>
              <a:ext cx="8388424" cy="6063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he-IL" altLang="he-IL"/>
            </a:p>
          </p:txBody>
        </p:sp>
        <p:sp>
          <p:nvSpPr>
            <p:cNvPr id="45" name="Freeform 44"/>
            <p:cNvSpPr/>
            <p:nvPr/>
          </p:nvSpPr>
          <p:spPr>
            <a:xfrm>
              <a:off x="4544727" y="1174517"/>
              <a:ext cx="2591786" cy="2591786"/>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0" y="0"/>
                  </a:moveTo>
                  <a:cubicBezTo>
                    <a:pt x="1431404" y="0"/>
                    <a:pt x="2591786" y="1160382"/>
                    <a:pt x="2591786" y="2591786"/>
                  </a:cubicBezTo>
                  <a:lnTo>
                    <a:pt x="0" y="2591786"/>
                  </a:lnTo>
                  <a:lnTo>
                    <a:pt x="0" y="0"/>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lIns="113792" tIns="872909" rIns="872909" bIns="113792" spcCol="1270" anchor="ctr"/>
            <a:lstStyle/>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r>
                <a:rPr lang="he-IL" b="1" dirty="0">
                  <a:solidFill>
                    <a:srgbClr val="0078B4"/>
                  </a:solidFill>
                </a:rPr>
                <a:t>1. פעילות מקדימה +רפלקציה</a:t>
              </a:r>
              <a:endParaRPr lang="he-IL" sz="1600" dirty="0">
                <a:solidFill>
                  <a:srgbClr val="0078B4"/>
                </a:solidFill>
              </a:endParaRPr>
            </a:p>
          </p:txBody>
        </p:sp>
        <p:sp>
          <p:nvSpPr>
            <p:cNvPr id="46" name="Freeform 45"/>
            <p:cNvSpPr/>
            <p:nvPr/>
          </p:nvSpPr>
          <p:spPr>
            <a:xfrm>
              <a:off x="1833228" y="1174517"/>
              <a:ext cx="2591786" cy="2591786"/>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0" y="2591786"/>
                  </a:moveTo>
                  <a:cubicBezTo>
                    <a:pt x="0" y="1160382"/>
                    <a:pt x="1160382" y="0"/>
                    <a:pt x="2591786" y="0"/>
                  </a:cubicBezTo>
                  <a:lnTo>
                    <a:pt x="2591786" y="2591786"/>
                  </a:lnTo>
                  <a:lnTo>
                    <a:pt x="0" y="2591786"/>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lIns="872909" tIns="872909" rIns="113792" bIns="113792" spcCol="1270" anchor="ctr"/>
            <a:lstStyle/>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r>
                <a:rPr lang="he-IL" b="1" dirty="0">
                  <a:solidFill>
                    <a:srgbClr val="0078B4"/>
                  </a:solidFill>
                </a:rPr>
                <a:t>4. יישום + הערכה</a:t>
              </a:r>
            </a:p>
          </p:txBody>
        </p:sp>
        <p:sp>
          <p:nvSpPr>
            <p:cNvPr id="47" name="Freeform 46"/>
            <p:cNvSpPr/>
            <p:nvPr/>
          </p:nvSpPr>
          <p:spPr>
            <a:xfrm>
              <a:off x="1833228" y="3886017"/>
              <a:ext cx="2591786" cy="2591786"/>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2591786" y="2591786"/>
                  </a:moveTo>
                  <a:cubicBezTo>
                    <a:pt x="1160382" y="2591786"/>
                    <a:pt x="0" y="1431404"/>
                    <a:pt x="0" y="0"/>
                  </a:cubicBezTo>
                  <a:lnTo>
                    <a:pt x="2591786" y="0"/>
                  </a:lnTo>
                  <a:lnTo>
                    <a:pt x="2591786" y="2591786"/>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lIns="872909" tIns="113792" rIns="113792" bIns="872909" spcCol="1270" anchor="ctr"/>
            <a:lstStyle/>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br>
                <a:rPr lang="en-US" b="1" dirty="0">
                  <a:solidFill>
                    <a:srgbClr val="0078B4"/>
                  </a:solidFill>
                </a:rPr>
              </a:br>
              <a:r>
                <a:rPr lang="he-IL" b="1" dirty="0">
                  <a:solidFill>
                    <a:srgbClr val="0078B4"/>
                  </a:solidFill>
                </a:rPr>
                <a:t>3. תרגול +</a:t>
              </a:r>
              <a:br>
                <a:rPr lang="en-US" b="1" dirty="0">
                  <a:solidFill>
                    <a:srgbClr val="0078B4"/>
                  </a:solidFill>
                </a:rPr>
              </a:br>
              <a:r>
                <a:rPr lang="he-IL" b="1" dirty="0">
                  <a:solidFill>
                    <a:srgbClr val="0078B4"/>
                  </a:solidFill>
                </a:rPr>
                <a:t>מה למדתם?</a:t>
              </a:r>
            </a:p>
          </p:txBody>
        </p:sp>
        <p:sp>
          <p:nvSpPr>
            <p:cNvPr id="48" name="Freeform 47"/>
            <p:cNvSpPr/>
            <p:nvPr/>
          </p:nvSpPr>
          <p:spPr>
            <a:xfrm>
              <a:off x="4544727" y="3886016"/>
              <a:ext cx="2591787" cy="2591787"/>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2591786" y="0"/>
                  </a:moveTo>
                  <a:cubicBezTo>
                    <a:pt x="2591786" y="1431404"/>
                    <a:pt x="1431404" y="2591786"/>
                    <a:pt x="0" y="2591786"/>
                  </a:cubicBezTo>
                  <a:lnTo>
                    <a:pt x="0" y="0"/>
                  </a:lnTo>
                  <a:lnTo>
                    <a:pt x="2591786" y="0"/>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lIns="113792" tIns="113793" rIns="872910" bIns="872908" spcCol="1270" anchor="ctr"/>
            <a:lstStyle/>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endParaRPr lang="he-IL" sz="1600" b="1" dirty="0">
                <a:solidFill>
                  <a:srgbClr val="0070C0"/>
                </a:solidFill>
              </a:endParaRPr>
            </a:p>
            <a:p>
              <a:pPr algn="ctr" defTabSz="711200" rtl="1" eaLnBrk="1" fontAlgn="auto" hangingPunct="1">
                <a:lnSpc>
                  <a:spcPct val="90000"/>
                </a:lnSpc>
                <a:spcAft>
                  <a:spcPct val="35000"/>
                </a:spcAft>
                <a:defRPr/>
              </a:pPr>
              <a:br>
                <a:rPr lang="en-US" sz="1600" b="1" dirty="0">
                  <a:solidFill>
                    <a:srgbClr val="0078B4"/>
                  </a:solidFill>
                </a:rPr>
              </a:br>
              <a:br>
                <a:rPr lang="en-US" sz="1600" b="1" dirty="0">
                  <a:solidFill>
                    <a:srgbClr val="0078B4"/>
                  </a:solidFill>
                </a:rPr>
              </a:br>
              <a:r>
                <a:rPr lang="he-IL" b="1" dirty="0">
                  <a:solidFill>
                    <a:srgbClr val="0078B4"/>
                  </a:solidFill>
                </a:rPr>
                <a:t>2. המשגה</a:t>
              </a:r>
              <a:r>
                <a:rPr lang="en-US" b="1" dirty="0">
                  <a:solidFill>
                    <a:srgbClr val="0078B4"/>
                  </a:solidFill>
                </a:rPr>
                <a:t> </a:t>
              </a:r>
              <a:r>
                <a:rPr lang="he-IL" b="1" dirty="0">
                  <a:solidFill>
                    <a:srgbClr val="0078B4"/>
                  </a:solidFill>
                </a:rPr>
                <a:t>+ והדגמה</a:t>
              </a:r>
            </a:p>
          </p:txBody>
        </p:sp>
        <p:grpSp>
          <p:nvGrpSpPr>
            <p:cNvPr id="6171" name="Group 55"/>
            <p:cNvGrpSpPr>
              <a:grpSpLocks/>
            </p:cNvGrpSpPr>
            <p:nvPr/>
          </p:nvGrpSpPr>
          <p:grpSpPr bwMode="auto">
            <a:xfrm>
              <a:off x="3700988" y="3278528"/>
              <a:ext cx="1299132" cy="993484"/>
              <a:chOff x="2771800" y="2276872"/>
              <a:chExt cx="1839974" cy="1368152"/>
            </a:xfrm>
          </p:grpSpPr>
          <p:sp>
            <p:nvSpPr>
              <p:cNvPr id="57" name="Curved Down Arrow 56"/>
              <p:cNvSpPr/>
              <p:nvPr/>
            </p:nvSpPr>
            <p:spPr bwMode="auto">
              <a:xfrm>
                <a:off x="2883595" y="2276866"/>
                <a:ext cx="1729029" cy="577099"/>
              </a:xfrm>
              <a:prstGeom prst="curvedDownArrow">
                <a:avLst>
                  <a:gd name="adj1" fmla="val 25000"/>
                  <a:gd name="adj2" fmla="val 64845"/>
                  <a:gd name="adj3" fmla="val 27939"/>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defRPr/>
                </a:pPr>
                <a:endParaRPr lang="en-US">
                  <a:latin typeface="Arial" charset="0"/>
                  <a:cs typeface="+mn-cs"/>
                </a:endParaRPr>
              </a:p>
            </p:txBody>
          </p:sp>
          <p:sp>
            <p:nvSpPr>
              <p:cNvPr id="58" name="Curved Up Arrow 57"/>
              <p:cNvSpPr/>
              <p:nvPr/>
            </p:nvSpPr>
            <p:spPr bwMode="auto">
              <a:xfrm flipH="1">
                <a:off x="2771174" y="2996054"/>
                <a:ext cx="1729029" cy="649235"/>
              </a:xfrm>
              <a:prstGeom prst="curvedUp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r" rtl="1" eaLnBrk="1" fontAlgn="auto" hangingPunct="1">
                  <a:spcBef>
                    <a:spcPts val="0"/>
                  </a:spcBef>
                  <a:spcAft>
                    <a:spcPts val="0"/>
                  </a:spcAft>
                  <a:defRPr/>
                </a:pPr>
                <a:endParaRPr lang="en-US">
                  <a:latin typeface="+mn-lt"/>
                  <a:cs typeface="+mn-cs"/>
                </a:endParaRPr>
              </a:p>
            </p:txBody>
          </p:sp>
        </p:grpSp>
      </p:grpSp>
      <p:pic>
        <p:nvPicPr>
          <p:cNvPr id="6150" name="תמונה 9" descr="אייקון פעילות מקדימה + רפלקציה"/>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8413" y="1420813"/>
            <a:ext cx="592137"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תמונה 13" descr="אייקון כלי עזר"/>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1063" y="3022600"/>
            <a:ext cx="830262" cy="110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תמונה 13" descr="אייקון כלי עזר"/>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9963" y="3008313"/>
            <a:ext cx="830262"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3" name="תמונה 11" descr="אייקון המשגה + והדגמה"/>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64125" y="3938588"/>
            <a:ext cx="766763"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4" name="תמונה 12" descr="אייקון תרגול + מה למדתם?"/>
          <p:cNvPicPr>
            <a:picLocks noChangeAspect="1" noChangeArrowheads="1"/>
          </p:cNvPicPr>
          <p:nvPr/>
        </p:nvPicPr>
        <p:blipFill>
          <a:blip r:embed="rId6">
            <a:extLst>
              <a:ext uri="{28A0092B-C50C-407E-A947-70E740481C1C}">
                <a14:useLocalDpi xmlns:a14="http://schemas.microsoft.com/office/drawing/2010/main" val="0"/>
              </a:ext>
            </a:extLst>
          </a:blip>
          <a:srcRect r="3461" b="51178"/>
          <a:stretch>
            <a:fillRect/>
          </a:stretch>
        </p:blipFill>
        <p:spPr bwMode="auto">
          <a:xfrm>
            <a:off x="2876550" y="3916363"/>
            <a:ext cx="1154113"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5" name="תמונה 10" descr="אייקון יישום + הערכה"/>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009900" y="1611313"/>
            <a:ext cx="1066800"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Rounded Rectangle 31"/>
          <p:cNvSpPr>
            <a:spLocks noChangeArrowheads="1"/>
          </p:cNvSpPr>
          <p:nvPr/>
        </p:nvSpPr>
        <p:spPr bwMode="auto">
          <a:xfrm>
            <a:off x="6462244" y="4314599"/>
            <a:ext cx="2216150" cy="1909763"/>
          </a:xfrm>
          <a:prstGeom prst="roundRect">
            <a:avLst>
              <a:gd name="adj" fmla="val 16667"/>
            </a:avLst>
          </a:prstGeom>
          <a:solidFill>
            <a:srgbClr val="E6F2F8"/>
          </a:solidFill>
          <a:ln w="28575" algn="ctr">
            <a:solidFill>
              <a:schemeClr val="accent1"/>
            </a:solidFill>
            <a:prstDash val="sysDash"/>
            <a:round/>
            <a:headEnd/>
            <a:tailEnd/>
          </a:ln>
        </p:spPr>
        <p:txBody>
          <a:bodyPr/>
          <a:lstStyle>
            <a:lvl1pPr algn="r" rtl="1">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gn="r" rtl="1">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gn="r" rtl="1">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eaLnBrk="1" hangingPunct="1">
              <a:spcAft>
                <a:spcPct val="15000"/>
              </a:spcAft>
              <a:buFontTx/>
              <a:buChar char="•"/>
              <a:defRPr/>
            </a:pPr>
            <a:r>
              <a:rPr lang="he-IL" altLang="he-IL" sz="1800" dirty="0">
                <a:solidFill>
                  <a:srgbClr val="000000"/>
                </a:solidFill>
                <a:cs typeface="Calibri" panose="020F0502020204030204" pitchFamily="34" charset="0"/>
              </a:rPr>
              <a:t>הכרות עם מושגים, כלי תיווך ומיומנויות שעשויים לעזור לתלמידים להתמודד עם הקושי והדגמת השימוש בהם.</a:t>
            </a:r>
          </a:p>
        </p:txBody>
      </p:sp>
      <p:sp>
        <p:nvSpPr>
          <p:cNvPr id="34" name="Freeform 9"/>
          <p:cNvSpPr/>
          <p:nvPr/>
        </p:nvSpPr>
        <p:spPr>
          <a:xfrm>
            <a:off x="5749925" y="1028700"/>
            <a:ext cx="3019425" cy="1749425"/>
          </a:xfrm>
          <a:custGeom>
            <a:avLst/>
            <a:gdLst>
              <a:gd name="connsiteX0" fmla="*/ 0 w 2956911"/>
              <a:gd name="connsiteY0" fmla="*/ 191541 h 1915408"/>
              <a:gd name="connsiteX1" fmla="*/ 191541 w 2956911"/>
              <a:gd name="connsiteY1" fmla="*/ 0 h 1915408"/>
              <a:gd name="connsiteX2" fmla="*/ 2765370 w 2956911"/>
              <a:gd name="connsiteY2" fmla="*/ 0 h 1915408"/>
              <a:gd name="connsiteX3" fmla="*/ 2956911 w 2956911"/>
              <a:gd name="connsiteY3" fmla="*/ 191541 h 1915408"/>
              <a:gd name="connsiteX4" fmla="*/ 2956911 w 2956911"/>
              <a:gd name="connsiteY4" fmla="*/ 1723867 h 1915408"/>
              <a:gd name="connsiteX5" fmla="*/ 2765370 w 2956911"/>
              <a:gd name="connsiteY5" fmla="*/ 1915408 h 1915408"/>
              <a:gd name="connsiteX6" fmla="*/ 191541 w 2956911"/>
              <a:gd name="connsiteY6" fmla="*/ 1915408 h 1915408"/>
              <a:gd name="connsiteX7" fmla="*/ 0 w 2956911"/>
              <a:gd name="connsiteY7" fmla="*/ 1723867 h 1915408"/>
              <a:gd name="connsiteX8" fmla="*/ 0 w 2956911"/>
              <a:gd name="connsiteY8" fmla="*/ 191541 h 1915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6911" h="1915408">
                <a:moveTo>
                  <a:pt x="0" y="191541"/>
                </a:moveTo>
                <a:cubicBezTo>
                  <a:pt x="0" y="85756"/>
                  <a:pt x="85756" y="0"/>
                  <a:pt x="191541" y="0"/>
                </a:cubicBezTo>
                <a:lnTo>
                  <a:pt x="2765370" y="0"/>
                </a:lnTo>
                <a:cubicBezTo>
                  <a:pt x="2871155" y="0"/>
                  <a:pt x="2956911" y="85756"/>
                  <a:pt x="2956911" y="191541"/>
                </a:cubicBezTo>
                <a:lnTo>
                  <a:pt x="2956911" y="1723867"/>
                </a:lnTo>
                <a:cubicBezTo>
                  <a:pt x="2956911" y="1829652"/>
                  <a:pt x="2871155" y="1915408"/>
                  <a:pt x="2765370" y="1915408"/>
                </a:cubicBezTo>
                <a:lnTo>
                  <a:pt x="191541" y="1915408"/>
                </a:lnTo>
                <a:cubicBezTo>
                  <a:pt x="85756" y="1915408"/>
                  <a:pt x="0" y="1829652"/>
                  <a:pt x="0" y="1723867"/>
                </a:cubicBezTo>
                <a:lnTo>
                  <a:pt x="0" y="191541"/>
                </a:lnTo>
                <a:close/>
              </a:path>
            </a:pathLst>
          </a:custGeom>
          <a:noFill/>
          <a:ln>
            <a:noFill/>
          </a:ln>
        </p:spPr>
        <p:style>
          <a:lnRef idx="1">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lIns="990108" tIns="103035" rIns="103036" bIns="581887"/>
          <a:lstStyle>
            <a:lvl1pPr marL="342900" indent="-342900" algn="r" defTabSz="711200" rtl="1">
              <a:defRPr>
                <a:solidFill>
                  <a:schemeClr val="tx1"/>
                </a:solidFill>
                <a:latin typeface="Calibri" panose="020F0502020204030204" pitchFamily="34" charset="0"/>
                <a:cs typeface="Arial" panose="020B0604020202020204" pitchFamily="34" charset="0"/>
              </a:defRPr>
            </a:lvl1pPr>
            <a:lvl2pPr marL="171450" indent="-171450" algn="r" defTabSz="711200" rtl="1">
              <a:defRPr>
                <a:solidFill>
                  <a:schemeClr val="tx1"/>
                </a:solidFill>
                <a:latin typeface="Calibri" panose="020F0502020204030204" pitchFamily="34" charset="0"/>
                <a:cs typeface="Arial" panose="020B0604020202020204" pitchFamily="34" charset="0"/>
              </a:defRPr>
            </a:lvl2pPr>
            <a:lvl3pPr marL="1143000" indent="-228600" algn="r" defTabSz="711200" rtl="1">
              <a:defRPr>
                <a:solidFill>
                  <a:schemeClr val="tx1"/>
                </a:solidFill>
                <a:latin typeface="Calibri" panose="020F0502020204030204" pitchFamily="34" charset="0"/>
                <a:cs typeface="Arial" panose="020B0604020202020204" pitchFamily="34" charset="0"/>
              </a:defRPr>
            </a:lvl3pPr>
            <a:lvl4pPr marL="1600200" indent="-228600" algn="r" defTabSz="711200" rtl="1">
              <a:defRPr>
                <a:solidFill>
                  <a:schemeClr val="tx1"/>
                </a:solidFill>
                <a:latin typeface="Calibri" panose="020F0502020204030204" pitchFamily="34" charset="0"/>
                <a:cs typeface="Arial" panose="020B0604020202020204" pitchFamily="34" charset="0"/>
              </a:defRPr>
            </a:lvl4pPr>
            <a:lvl5pPr marL="2057400" indent="-228600" algn="r" defTabSz="711200" rtl="1">
              <a:defRPr>
                <a:solidFill>
                  <a:schemeClr val="tx1"/>
                </a:solidFill>
                <a:latin typeface="Calibri" panose="020F0502020204030204" pitchFamily="34" charset="0"/>
                <a:cs typeface="Arial" panose="020B0604020202020204" pitchFamily="34" charset="0"/>
              </a:defRPr>
            </a:lvl5pPr>
            <a:lvl6pPr marL="25146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7112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lvl="1" eaLnBrk="1" hangingPunct="1">
              <a:lnSpc>
                <a:spcPct val="90000"/>
              </a:lnSpc>
              <a:spcAft>
                <a:spcPct val="15000"/>
              </a:spcAft>
              <a:buFontTx/>
              <a:buChar char="•"/>
              <a:defRPr/>
            </a:pPr>
            <a:r>
              <a:rPr lang="he-IL" altLang="he-IL">
                <a:cs typeface="Calibri" panose="020F0502020204030204" pitchFamily="34" charset="0"/>
              </a:rPr>
              <a:t>התנסות במשימה מקדימה ברמת קושי בינונית, ללא כלי עזר</a:t>
            </a:r>
          </a:p>
          <a:p>
            <a:pPr lvl="1" eaLnBrk="1" hangingPunct="1">
              <a:lnSpc>
                <a:spcPct val="90000"/>
              </a:lnSpc>
              <a:spcAft>
                <a:spcPct val="15000"/>
              </a:spcAft>
              <a:buFontTx/>
              <a:buChar char="•"/>
              <a:defRPr/>
            </a:pPr>
            <a:r>
              <a:rPr lang="he-IL" altLang="he-IL"/>
              <a:t>רפלקציה על התחושות והקשיים</a:t>
            </a:r>
          </a:p>
        </p:txBody>
      </p:sp>
      <p:sp>
        <p:nvSpPr>
          <p:cNvPr id="2" name="כותרת 1" hidden="1">
            <a:extLst>
              <a:ext uri="{FF2B5EF4-FFF2-40B4-BE49-F238E27FC236}">
                <a16:creationId xmlns:a16="http://schemas.microsoft.com/office/drawing/2014/main" id="{0FF72D03-E9A9-4E64-9B86-A49467A6BA2A}"/>
              </a:ext>
            </a:extLst>
          </p:cNvPr>
          <p:cNvSpPr>
            <a:spLocks noGrp="1"/>
          </p:cNvSpPr>
          <p:nvPr>
            <p:ph type="title"/>
          </p:nvPr>
        </p:nvSpPr>
        <p:spPr/>
        <p:txBody>
          <a:bodyPr/>
          <a:lstStyle/>
          <a:p>
            <a:r>
              <a:rPr lang="he-IL" dirty="0"/>
              <a:t>המשגה </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50288" y="112049"/>
            <a:ext cx="7318375" cy="657225"/>
          </a:xfrm>
        </p:spPr>
        <p:txBody>
          <a:bodyPr rtlCol="0">
            <a:normAutofit fontScale="90000"/>
          </a:bodyPr>
          <a:lstStyle/>
          <a:p>
            <a:pPr algn="ctr" eaLnBrk="1" fontAlgn="auto" hangingPunct="1">
              <a:spcAft>
                <a:spcPts val="0"/>
              </a:spcAft>
              <a:defRPr/>
            </a:pPr>
            <a:r>
              <a:rPr lang="he-IL" sz="3600" b="1" dirty="0">
                <a:cs typeface="+mn-cs"/>
              </a:rPr>
              <a:t>כלי עזר: ממוחשי למופשט- בציור ובמילים</a:t>
            </a:r>
          </a:p>
        </p:txBody>
      </p:sp>
      <p:sp>
        <p:nvSpPr>
          <p:cNvPr id="6" name="TextBox 5"/>
          <p:cNvSpPr txBox="1">
            <a:spLocks noChangeArrowheads="1"/>
          </p:cNvSpPr>
          <p:nvPr/>
        </p:nvSpPr>
        <p:spPr bwMode="auto">
          <a:xfrm>
            <a:off x="-152400" y="6396038"/>
            <a:ext cx="9296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gn="r" rtl="1">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gn="r" rtl="1">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buFontTx/>
              <a:buNone/>
            </a:pPr>
            <a:r>
              <a:rPr lang="he-IL" altLang="he-IL" sz="1200" dirty="0">
                <a:solidFill>
                  <a:schemeClr val="bg1"/>
                </a:solidFill>
              </a:rPr>
              <a:t>יחידת למידה-הערכה בנושא: ממוחשי למופשט- ממאקרו למיקרו,</a:t>
            </a:r>
            <a:br>
              <a:rPr lang="en-US" altLang="he-IL" sz="1200" dirty="0">
                <a:solidFill>
                  <a:schemeClr val="bg1"/>
                </a:solidFill>
              </a:rPr>
            </a:br>
            <a:r>
              <a:rPr lang="he-IL" altLang="he-IL" sz="1200" dirty="0">
                <a:solidFill>
                  <a:schemeClr val="bg1"/>
                </a:solidFill>
              </a:rPr>
              <a:t>המרכז הארצי למורי </a:t>
            </a:r>
            <a:r>
              <a:rPr lang="he-IL" altLang="he-IL" sz="1200" dirty="0" err="1">
                <a:solidFill>
                  <a:schemeClr val="bg1"/>
                </a:solidFill>
              </a:rPr>
              <a:t>מו"ט</a:t>
            </a:r>
            <a:r>
              <a:rPr lang="he-IL" altLang="he-IL" sz="1200" dirty="0">
                <a:solidFill>
                  <a:schemeClr val="bg1"/>
                </a:solidFill>
              </a:rPr>
              <a:t> חט"ב במכון ויצמן</a:t>
            </a:r>
          </a:p>
        </p:txBody>
      </p:sp>
      <p:graphicFrame>
        <p:nvGraphicFramePr>
          <p:cNvPr id="7" name="טבלה 6">
            <a:extLst>
              <a:ext uri="{FF2B5EF4-FFF2-40B4-BE49-F238E27FC236}">
                <a16:creationId xmlns:a16="http://schemas.microsoft.com/office/drawing/2014/main" id="{F2578240-53EF-453D-88CC-325435FFD7A0}"/>
              </a:ext>
            </a:extLst>
          </p:cNvPr>
          <p:cNvGraphicFramePr>
            <a:graphicFrameLocks noGrp="1"/>
          </p:cNvGraphicFramePr>
          <p:nvPr>
            <p:extLst>
              <p:ext uri="{D42A27DB-BD31-4B8C-83A1-F6EECF244321}">
                <p14:modId xmlns:p14="http://schemas.microsoft.com/office/powerpoint/2010/main" val="1255654673"/>
              </p:ext>
            </p:extLst>
          </p:nvPr>
        </p:nvGraphicFramePr>
        <p:xfrm>
          <a:off x="641632" y="786285"/>
          <a:ext cx="7935686" cy="5320922"/>
        </p:xfrm>
        <a:graphic>
          <a:graphicData uri="http://schemas.openxmlformats.org/drawingml/2006/table">
            <a:tbl>
              <a:tblPr rtl="1" firstRow="1">
                <a:tableStyleId>{D7AC3CCA-C797-4891-BE02-D94E43425B78}</a:tableStyleId>
              </a:tblPr>
              <a:tblGrid>
                <a:gridCol w="3969397">
                  <a:extLst>
                    <a:ext uri="{9D8B030D-6E8A-4147-A177-3AD203B41FA5}">
                      <a16:colId xmlns:a16="http://schemas.microsoft.com/office/drawing/2014/main" val="3320921897"/>
                    </a:ext>
                  </a:extLst>
                </a:gridCol>
                <a:gridCol w="3966289">
                  <a:extLst>
                    <a:ext uri="{9D8B030D-6E8A-4147-A177-3AD203B41FA5}">
                      <a16:colId xmlns:a16="http://schemas.microsoft.com/office/drawing/2014/main" val="1393957796"/>
                    </a:ext>
                  </a:extLst>
                </a:gridCol>
              </a:tblGrid>
              <a:tr h="599078">
                <a:tc>
                  <a:txBody>
                    <a:bodyPr/>
                    <a:lstStyle/>
                    <a:p>
                      <a:pPr algn="ctr" rtl="1">
                        <a:lnSpc>
                          <a:spcPct val="115000"/>
                        </a:lnSpc>
                        <a:spcAft>
                          <a:spcPts val="0"/>
                        </a:spcAft>
                      </a:pPr>
                      <a:r>
                        <a:rPr lang="he-IL" sz="1400" b="1" dirty="0">
                          <a:solidFill>
                            <a:sysClr val="windowText" lastClr="000000"/>
                          </a:solidFill>
                          <a:effectLst/>
                        </a:rPr>
                        <a:t>שינוי מאפיינים מוחשיים של החומר</a:t>
                      </a:r>
                      <a:br>
                        <a:rPr lang="he-IL" sz="1400" b="1" dirty="0">
                          <a:solidFill>
                            <a:sysClr val="windowText" lastClr="000000"/>
                          </a:solidFill>
                          <a:effectLst/>
                        </a:rPr>
                      </a:br>
                      <a:r>
                        <a:rPr lang="he-IL" sz="1400" b="1" dirty="0">
                          <a:solidFill>
                            <a:sysClr val="windowText" lastClr="000000"/>
                          </a:solidFill>
                          <a:effectLst/>
                        </a:rPr>
                        <a:t> (רמת מאקרו)</a:t>
                      </a:r>
                      <a:endParaRPr lang="en-US" sz="1200" b="1" dirty="0">
                        <a:solidFill>
                          <a:sysClr val="windowText" lastClr="000000"/>
                        </a:solidFill>
                        <a:effectLst/>
                        <a:latin typeface="Calibri" panose="020F0502020204030204" pitchFamily="34" charset="0"/>
                        <a:ea typeface="Calibri" panose="020F0502020204030204" pitchFamily="34" charset="0"/>
                        <a:cs typeface="Arial" panose="020B0604020202020204" pitchFamily="34" charset="0"/>
                      </a:endParaRPr>
                    </a:p>
                  </a:txBody>
                  <a:tcPr marL="43227" marR="43227" marT="43227" marB="43227">
                    <a:solidFill>
                      <a:schemeClr val="tx1"/>
                    </a:solidFill>
                  </a:tcPr>
                </a:tc>
                <a:tc>
                  <a:txBody>
                    <a:bodyPr/>
                    <a:lstStyle/>
                    <a:p>
                      <a:pPr algn="ctr" rtl="1">
                        <a:lnSpc>
                          <a:spcPct val="115000"/>
                        </a:lnSpc>
                        <a:spcAft>
                          <a:spcPts val="0"/>
                        </a:spcAft>
                      </a:pPr>
                      <a:r>
                        <a:rPr lang="he-IL" sz="1400" b="1" dirty="0">
                          <a:solidFill>
                            <a:sysClr val="windowText" lastClr="000000"/>
                          </a:solidFill>
                          <a:effectLst/>
                        </a:rPr>
                        <a:t>שינוי מאפיינים מופשטים של החומר</a:t>
                      </a:r>
                      <a:br>
                        <a:rPr lang="he-IL" sz="1400" b="1" dirty="0">
                          <a:solidFill>
                            <a:sysClr val="windowText" lastClr="000000"/>
                          </a:solidFill>
                          <a:effectLst/>
                        </a:rPr>
                      </a:br>
                      <a:r>
                        <a:rPr lang="he-IL" sz="1400" b="1" dirty="0">
                          <a:solidFill>
                            <a:sysClr val="windowText" lastClr="000000"/>
                          </a:solidFill>
                          <a:effectLst/>
                        </a:rPr>
                        <a:t>(רמת מיקרו)</a:t>
                      </a:r>
                      <a:endParaRPr lang="en-US" sz="1200" b="1" dirty="0">
                        <a:solidFill>
                          <a:sysClr val="windowText" lastClr="000000"/>
                        </a:solidFill>
                        <a:effectLst/>
                        <a:latin typeface="Calibri" panose="020F0502020204030204" pitchFamily="34" charset="0"/>
                        <a:ea typeface="Calibri" panose="020F0502020204030204" pitchFamily="34" charset="0"/>
                        <a:cs typeface="Arial" panose="020B0604020202020204" pitchFamily="34" charset="0"/>
                      </a:endParaRPr>
                    </a:p>
                  </a:txBody>
                  <a:tcPr marL="43227" marR="43227" marT="43227" marB="43227">
                    <a:solidFill>
                      <a:schemeClr val="tx1"/>
                    </a:solidFill>
                  </a:tcPr>
                </a:tc>
                <a:extLst>
                  <a:ext uri="{0D108BD9-81ED-4DB2-BD59-A6C34878D82A}">
                    <a16:rowId xmlns:a16="http://schemas.microsoft.com/office/drawing/2014/main" val="250794418"/>
                  </a:ext>
                </a:extLst>
              </a:tr>
              <a:tr h="2196037">
                <a:tc>
                  <a:txBody>
                    <a:bodyPr/>
                    <a:lstStyle/>
                    <a:p>
                      <a:pPr algn="r" rtl="1">
                        <a:lnSpc>
                          <a:spcPct val="107000"/>
                        </a:lnSpc>
                      </a:pPr>
                      <a:r>
                        <a:rPr lang="he-IL" sz="1200" b="1" dirty="0">
                          <a:solidFill>
                            <a:sysClr val="windowText" lastClr="000000"/>
                          </a:solidFill>
                          <a:effectLst/>
                        </a:rPr>
                        <a:t>ייצוג בתמונה: </a:t>
                      </a:r>
                      <a:endParaRPr lang="en-US" sz="1200" b="1" dirty="0">
                        <a:solidFill>
                          <a:sysClr val="windowText" lastClr="000000"/>
                        </a:solidFill>
                        <a:effectLst/>
                        <a:latin typeface="Calibri" panose="020F0502020204030204" pitchFamily="34" charset="0"/>
                        <a:cs typeface="Arial" panose="020B0604020202020204" pitchFamily="34" charset="0"/>
                      </a:endParaRPr>
                    </a:p>
                  </a:txBody>
                  <a:tcPr marL="43227" marR="43227" marT="43227" marB="43227">
                    <a:solidFill>
                      <a:schemeClr val="tx1"/>
                    </a:solidFill>
                  </a:tcPr>
                </a:tc>
                <a:tc>
                  <a:txBody>
                    <a:bodyPr/>
                    <a:lstStyle/>
                    <a:p>
                      <a:pPr algn="r" rtl="1">
                        <a:lnSpc>
                          <a:spcPct val="107000"/>
                        </a:lnSpc>
                      </a:pPr>
                      <a:r>
                        <a:rPr lang="he-IL" sz="1200" b="1" dirty="0">
                          <a:solidFill>
                            <a:sysClr val="windowText" lastClr="000000"/>
                          </a:solidFill>
                          <a:effectLst/>
                        </a:rPr>
                        <a:t>תיאור בציור: (בעזרת "משקפי הקסם") </a:t>
                      </a:r>
                      <a:endParaRPr lang="en-US" sz="1200" b="1" dirty="0">
                        <a:solidFill>
                          <a:sysClr val="windowText" lastClr="000000"/>
                        </a:solidFill>
                        <a:effectLst/>
                        <a:latin typeface="Calibri" panose="020F0502020204030204" pitchFamily="34" charset="0"/>
                        <a:cs typeface="Arial" panose="020B0604020202020204" pitchFamily="34" charset="0"/>
                      </a:endParaRPr>
                    </a:p>
                  </a:txBody>
                  <a:tcPr marL="43227" marR="43227" marT="43227" marB="43227">
                    <a:solidFill>
                      <a:schemeClr val="tx1"/>
                    </a:solidFill>
                  </a:tcPr>
                </a:tc>
                <a:extLst>
                  <a:ext uri="{0D108BD9-81ED-4DB2-BD59-A6C34878D82A}">
                    <a16:rowId xmlns:a16="http://schemas.microsoft.com/office/drawing/2014/main" val="3302386564"/>
                  </a:ext>
                </a:extLst>
              </a:tr>
              <a:tr h="2140899">
                <a:tc>
                  <a:txBody>
                    <a:bodyPr/>
                    <a:lstStyle/>
                    <a:p>
                      <a:pPr algn="r" rtl="1">
                        <a:lnSpc>
                          <a:spcPct val="150000"/>
                        </a:lnSpc>
                        <a:spcAft>
                          <a:spcPts val="0"/>
                        </a:spcAft>
                      </a:pPr>
                      <a:r>
                        <a:rPr lang="he-IL" sz="1200" b="1" dirty="0">
                          <a:solidFill>
                            <a:sysClr val="windowText" lastClr="000000"/>
                          </a:solidFill>
                          <a:effectLst/>
                        </a:rPr>
                        <a:t>תיאור מילולי: באלו מאפיינים חל שינוי? מה השינוי?</a:t>
                      </a:r>
                      <a:br>
                        <a:rPr lang="he-IL" sz="1200" u="sng" dirty="0">
                          <a:solidFill>
                            <a:sysClr val="windowText" lastClr="000000"/>
                          </a:solidFill>
                          <a:effectLst/>
                        </a:rPr>
                      </a:br>
                      <a:r>
                        <a:rPr lang="he-IL" sz="1200" dirty="0">
                          <a:solidFill>
                            <a:sysClr val="windowText" lastClr="000000"/>
                          </a:solidFill>
                          <a:effectLst/>
                        </a:rPr>
                        <a:t>צבע: </a:t>
                      </a:r>
                      <a:endParaRPr lang="en-US" sz="1200" dirty="0">
                        <a:solidFill>
                          <a:sysClr val="windowText" lastClr="000000"/>
                        </a:solidFill>
                        <a:effectLst/>
                      </a:endParaRPr>
                    </a:p>
                    <a:p>
                      <a:pPr algn="r" rtl="1">
                        <a:lnSpc>
                          <a:spcPct val="150000"/>
                        </a:lnSpc>
                        <a:spcAft>
                          <a:spcPts val="0"/>
                        </a:spcAft>
                      </a:pPr>
                      <a:r>
                        <a:rPr lang="he-IL" sz="1200" dirty="0">
                          <a:solidFill>
                            <a:sysClr val="windowText" lastClr="000000"/>
                          </a:solidFill>
                          <a:effectLst/>
                        </a:rPr>
                        <a:t>ברק: כן / לא</a:t>
                      </a:r>
                      <a:br>
                        <a:rPr lang="he-IL" sz="1200" dirty="0">
                          <a:solidFill>
                            <a:sysClr val="windowText" lastClr="000000"/>
                          </a:solidFill>
                          <a:effectLst/>
                        </a:rPr>
                      </a:br>
                      <a:r>
                        <a:rPr lang="he-IL" sz="1200" dirty="0">
                          <a:solidFill>
                            <a:sysClr val="windowText" lastClr="000000"/>
                          </a:solidFill>
                          <a:effectLst/>
                        </a:rPr>
                        <a:t>מצב צבירה: _____</a:t>
                      </a:r>
                      <a:br>
                        <a:rPr lang="he-IL" sz="1200" dirty="0">
                          <a:solidFill>
                            <a:sysClr val="windowText" lastClr="000000"/>
                          </a:solidFill>
                          <a:effectLst/>
                        </a:rPr>
                      </a:br>
                      <a:r>
                        <a:rPr lang="he-IL" sz="1200" dirty="0">
                          <a:solidFill>
                            <a:sysClr val="windowText" lastClr="000000"/>
                          </a:solidFill>
                          <a:effectLst/>
                        </a:rPr>
                        <a:t>צורה: _____</a:t>
                      </a:r>
                      <a:br>
                        <a:rPr lang="he-IL" sz="1200" dirty="0">
                          <a:solidFill>
                            <a:sysClr val="windowText" lastClr="000000"/>
                          </a:solidFill>
                          <a:effectLst/>
                        </a:rPr>
                      </a:br>
                      <a:r>
                        <a:rPr lang="he-IL" sz="1200" dirty="0">
                          <a:solidFill>
                            <a:sysClr val="windowText" lastClr="000000"/>
                          </a:solidFill>
                          <a:effectLst/>
                        </a:rPr>
                        <a:t>נפח: קטן / גדול</a:t>
                      </a:r>
                      <a:br>
                        <a:rPr lang="he-IL" sz="1200" dirty="0">
                          <a:solidFill>
                            <a:sysClr val="windowText" lastClr="000000"/>
                          </a:solidFill>
                          <a:effectLst/>
                        </a:rPr>
                      </a:br>
                      <a:r>
                        <a:rPr lang="he-IL" sz="1200" dirty="0">
                          <a:solidFill>
                            <a:sysClr val="windowText" lastClr="000000"/>
                          </a:solidFill>
                          <a:effectLst/>
                        </a:rPr>
                        <a:t>מסה: קטנה / גדולה</a:t>
                      </a:r>
                      <a:br>
                        <a:rPr lang="he-IL" sz="1200" dirty="0">
                          <a:solidFill>
                            <a:sysClr val="windowText" lastClr="000000"/>
                          </a:solidFill>
                          <a:effectLst/>
                        </a:rPr>
                      </a:br>
                      <a:r>
                        <a:rPr lang="he-IL" sz="1200" dirty="0">
                          <a:solidFill>
                            <a:sysClr val="windowText" lastClr="000000"/>
                          </a:solidFill>
                          <a:effectLst/>
                        </a:rPr>
                        <a:t>יכולת זרימה: כן / לא</a:t>
                      </a:r>
                    </a:p>
                    <a:p>
                      <a:pPr algn="r" rtl="1">
                        <a:lnSpc>
                          <a:spcPct val="150000"/>
                        </a:lnSpc>
                        <a:spcAft>
                          <a:spcPts val="0"/>
                        </a:spcAft>
                      </a:pPr>
                      <a:r>
                        <a:rPr lang="he-IL" sz="1200" dirty="0">
                          <a:solidFill>
                            <a:sysClr val="windowText" lastClr="000000"/>
                          </a:solidFill>
                          <a:effectLst/>
                          <a:latin typeface="Calibri" panose="020F0502020204030204" pitchFamily="34" charset="0"/>
                          <a:ea typeface="Calibri" panose="020F0502020204030204" pitchFamily="34" charset="0"/>
                          <a:cs typeface="Arial" panose="020B0604020202020204" pitchFamily="34" charset="0"/>
                        </a:rPr>
                        <a:t>ניתן לדחיסה בהשפעת כוח: ניתן / לא ניתן</a:t>
                      </a:r>
                      <a:endParaRPr lang="en-US" sz="1200" dirty="0">
                        <a:solidFill>
                          <a:sysClr val="windowText" lastClr="000000"/>
                        </a:solidFill>
                        <a:effectLst/>
                        <a:latin typeface="Calibri" panose="020F0502020204030204" pitchFamily="34" charset="0"/>
                        <a:ea typeface="Calibri" panose="020F0502020204030204" pitchFamily="34" charset="0"/>
                        <a:cs typeface="Arial" panose="020B0604020202020204" pitchFamily="34" charset="0"/>
                      </a:endParaRPr>
                    </a:p>
                  </a:txBody>
                  <a:tcPr marL="43227" marR="43227" marT="43227" marB="43227">
                    <a:solidFill>
                      <a:schemeClr val="tx1"/>
                    </a:solidFill>
                  </a:tcPr>
                </a:tc>
                <a:tc>
                  <a:txBody>
                    <a:bodyPr/>
                    <a:lstStyle/>
                    <a:p>
                      <a:pPr algn="r" rtl="1">
                        <a:lnSpc>
                          <a:spcPct val="150000"/>
                        </a:lnSpc>
                        <a:spcAft>
                          <a:spcPts val="0"/>
                        </a:spcAft>
                      </a:pPr>
                      <a:r>
                        <a:rPr lang="he-IL" sz="1200" b="1" dirty="0">
                          <a:solidFill>
                            <a:sysClr val="windowText" lastClr="000000"/>
                          </a:solidFill>
                          <a:effectLst/>
                        </a:rPr>
                        <a:t>תיאור מילולי: באלו מאפיינים חל שינוי? מה השינוי?</a:t>
                      </a:r>
                      <a:br>
                        <a:rPr lang="he-IL" sz="1200" u="sng" dirty="0">
                          <a:solidFill>
                            <a:sysClr val="windowText" lastClr="000000"/>
                          </a:solidFill>
                          <a:effectLst/>
                        </a:rPr>
                      </a:br>
                      <a:r>
                        <a:rPr lang="he-IL" sz="1200" dirty="0">
                          <a:solidFill>
                            <a:sysClr val="windowText" lastClr="000000"/>
                          </a:solidFill>
                          <a:effectLst/>
                        </a:rPr>
                        <a:t>סוג החלקיקים:</a:t>
                      </a:r>
                      <a:br>
                        <a:rPr lang="he-IL" sz="1200" dirty="0">
                          <a:solidFill>
                            <a:sysClr val="windowText" lastClr="000000"/>
                          </a:solidFill>
                          <a:effectLst/>
                        </a:rPr>
                      </a:br>
                      <a:r>
                        <a:rPr lang="he-IL" sz="1200" dirty="0">
                          <a:solidFill>
                            <a:sysClr val="windowText" lastClr="000000"/>
                          </a:solidFill>
                          <a:effectLst/>
                        </a:rPr>
                        <a:t>מספר החלקיקים (בציור):</a:t>
                      </a:r>
                      <a:br>
                        <a:rPr lang="he-IL" sz="1200" dirty="0">
                          <a:solidFill>
                            <a:sysClr val="windowText" lastClr="000000"/>
                          </a:solidFill>
                          <a:effectLst/>
                        </a:rPr>
                      </a:br>
                      <a:r>
                        <a:rPr lang="he-IL" sz="1200" dirty="0">
                          <a:solidFill>
                            <a:sysClr val="windowText" lastClr="000000"/>
                          </a:solidFill>
                          <a:effectLst/>
                        </a:rPr>
                        <a:t>גודל החלקיקים: </a:t>
                      </a:r>
                      <a:br>
                        <a:rPr lang="he-IL" sz="1200" dirty="0">
                          <a:solidFill>
                            <a:sysClr val="windowText" lastClr="000000"/>
                          </a:solidFill>
                          <a:effectLst/>
                        </a:rPr>
                      </a:br>
                      <a:r>
                        <a:rPr lang="he-IL" sz="1200" dirty="0">
                          <a:solidFill>
                            <a:sysClr val="windowText" lastClr="000000"/>
                          </a:solidFill>
                          <a:effectLst/>
                        </a:rPr>
                        <a:t>סידור החלקיקים:</a:t>
                      </a:r>
                      <a:br>
                        <a:rPr lang="he-IL" sz="1200" dirty="0">
                          <a:solidFill>
                            <a:sysClr val="windowText" lastClr="000000"/>
                          </a:solidFill>
                          <a:effectLst/>
                        </a:rPr>
                      </a:br>
                      <a:r>
                        <a:rPr lang="he-IL" sz="1200" dirty="0">
                          <a:solidFill>
                            <a:sysClr val="windowText" lastClr="000000"/>
                          </a:solidFill>
                          <a:effectLst/>
                        </a:rPr>
                        <a:t>מהירות תנועת החלקיקים: גדלה במעט / קטנה במעט</a:t>
                      </a:r>
                    </a:p>
                    <a:p>
                      <a:pPr algn="r" rtl="1">
                        <a:lnSpc>
                          <a:spcPct val="150000"/>
                        </a:lnSpc>
                        <a:spcAft>
                          <a:spcPts val="0"/>
                        </a:spcAft>
                      </a:pPr>
                      <a:r>
                        <a:rPr lang="he-IL" sz="1200" dirty="0">
                          <a:solidFill>
                            <a:sysClr val="windowText" lastClr="000000"/>
                          </a:solidFill>
                          <a:effectLst/>
                          <a:latin typeface="Calibri" panose="020F0502020204030204" pitchFamily="34" charset="0"/>
                          <a:ea typeface="Calibri" panose="020F0502020204030204" pitchFamily="34" charset="0"/>
                          <a:cs typeface="Arial" panose="020B0604020202020204" pitchFamily="34" charset="0"/>
                        </a:rPr>
                        <a:t>כוחות המשיכה בין החלקיקים: התחזקו מעט / נחלשו מעט</a:t>
                      </a:r>
                    </a:p>
                    <a:p>
                      <a:pPr algn="r" rtl="1">
                        <a:lnSpc>
                          <a:spcPct val="150000"/>
                        </a:lnSpc>
                        <a:spcAft>
                          <a:spcPts val="0"/>
                        </a:spcAft>
                      </a:pPr>
                      <a:r>
                        <a:rPr lang="he-IL" sz="1200" dirty="0">
                          <a:solidFill>
                            <a:sysClr val="windowText" lastClr="000000"/>
                          </a:solidFill>
                          <a:effectLst/>
                          <a:latin typeface="Calibri" panose="020F0502020204030204" pitchFamily="34" charset="0"/>
                          <a:ea typeface="Calibri" panose="020F0502020204030204" pitchFamily="34" charset="0"/>
                          <a:cs typeface="Arial" panose="020B0604020202020204" pitchFamily="34" charset="0"/>
                        </a:rPr>
                        <a:t>המרחק בין החלקיקים: גדל / קטן מעט</a:t>
                      </a:r>
                      <a:endParaRPr lang="en-US" sz="1200" dirty="0">
                        <a:solidFill>
                          <a:sysClr val="windowText" lastClr="000000"/>
                        </a:solidFill>
                        <a:effectLst/>
                        <a:latin typeface="Calibri" panose="020F0502020204030204" pitchFamily="34" charset="0"/>
                        <a:ea typeface="Calibri" panose="020F0502020204030204" pitchFamily="34" charset="0"/>
                        <a:cs typeface="Arial" panose="020B0604020202020204" pitchFamily="34" charset="0"/>
                      </a:endParaRPr>
                    </a:p>
                  </a:txBody>
                  <a:tcPr marL="43227" marR="43227" marT="43227" marB="43227">
                    <a:solidFill>
                      <a:schemeClr val="tx1"/>
                    </a:solidFill>
                  </a:tcPr>
                </a:tc>
                <a:extLst>
                  <a:ext uri="{0D108BD9-81ED-4DB2-BD59-A6C34878D82A}">
                    <a16:rowId xmlns:a16="http://schemas.microsoft.com/office/drawing/2014/main" val="3780719086"/>
                  </a:ext>
                </a:extLst>
              </a:tr>
            </a:tbl>
          </a:graphicData>
        </a:graphic>
      </p:graphicFrame>
      <p:sp>
        <p:nvSpPr>
          <p:cNvPr id="8" name="חץ שמאלה 43" descr="חץ שמאלה">
            <a:extLst>
              <a:ext uri="{FF2B5EF4-FFF2-40B4-BE49-F238E27FC236}">
                <a16:creationId xmlns:a16="http://schemas.microsoft.com/office/drawing/2014/main" id="{B9B8B300-35AE-4290-83C3-9233CE6FCFB3}"/>
              </a:ext>
            </a:extLst>
          </p:cNvPr>
          <p:cNvSpPr/>
          <p:nvPr/>
        </p:nvSpPr>
        <p:spPr>
          <a:xfrm>
            <a:off x="6199617" y="2774766"/>
            <a:ext cx="821666" cy="350947"/>
          </a:xfrm>
          <a:prstGeom prst="lef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he-IL"/>
          </a:p>
        </p:txBody>
      </p:sp>
      <p:sp>
        <p:nvSpPr>
          <p:cNvPr id="9" name="מלבן 8">
            <a:extLst>
              <a:ext uri="{FF2B5EF4-FFF2-40B4-BE49-F238E27FC236}">
                <a16:creationId xmlns:a16="http://schemas.microsoft.com/office/drawing/2014/main" id="{A4631CD0-9BAD-4961-9A0F-2936B5198F3A}"/>
              </a:ext>
            </a:extLst>
          </p:cNvPr>
          <p:cNvSpPr/>
          <p:nvPr/>
        </p:nvSpPr>
        <p:spPr>
          <a:xfrm>
            <a:off x="7021283" y="1774368"/>
            <a:ext cx="1284515" cy="1556657"/>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b"/>
          <a:lstStyle/>
          <a:p>
            <a:pPr algn="ctr"/>
            <a:r>
              <a:rPr lang="he-IL" dirty="0">
                <a:solidFill>
                  <a:sysClr val="windowText" lastClr="000000"/>
                </a:solidFill>
              </a:rPr>
              <a:t>לפני</a:t>
            </a:r>
          </a:p>
        </p:txBody>
      </p:sp>
      <p:sp>
        <p:nvSpPr>
          <p:cNvPr id="10" name="מלבן 9">
            <a:extLst>
              <a:ext uri="{FF2B5EF4-FFF2-40B4-BE49-F238E27FC236}">
                <a16:creationId xmlns:a16="http://schemas.microsoft.com/office/drawing/2014/main" id="{BE0E0CBC-9D06-43FB-A60D-DBD418474BB6}"/>
              </a:ext>
            </a:extLst>
          </p:cNvPr>
          <p:cNvSpPr/>
          <p:nvPr/>
        </p:nvSpPr>
        <p:spPr>
          <a:xfrm>
            <a:off x="4887683" y="1774368"/>
            <a:ext cx="1284515" cy="1556657"/>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b"/>
          <a:lstStyle/>
          <a:p>
            <a:pPr algn="ctr"/>
            <a:r>
              <a:rPr lang="he-IL" dirty="0">
                <a:solidFill>
                  <a:sysClr val="windowText" lastClr="000000"/>
                </a:solidFill>
              </a:rPr>
              <a:t>אחרי</a:t>
            </a:r>
          </a:p>
        </p:txBody>
      </p:sp>
      <p:sp>
        <p:nvSpPr>
          <p:cNvPr id="11" name="מלבן 10">
            <a:extLst>
              <a:ext uri="{FF2B5EF4-FFF2-40B4-BE49-F238E27FC236}">
                <a16:creationId xmlns:a16="http://schemas.microsoft.com/office/drawing/2014/main" id="{02FF22AB-C5E8-4E0B-92B3-D7A813106DBA}"/>
              </a:ext>
            </a:extLst>
          </p:cNvPr>
          <p:cNvSpPr/>
          <p:nvPr/>
        </p:nvSpPr>
        <p:spPr>
          <a:xfrm>
            <a:off x="3048000" y="1774368"/>
            <a:ext cx="1284515" cy="1556657"/>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b"/>
          <a:lstStyle/>
          <a:p>
            <a:pPr algn="ctr"/>
            <a:r>
              <a:rPr lang="he-IL" dirty="0">
                <a:solidFill>
                  <a:sysClr val="windowText" lastClr="000000"/>
                </a:solidFill>
              </a:rPr>
              <a:t>לפני</a:t>
            </a:r>
          </a:p>
        </p:txBody>
      </p:sp>
      <p:sp>
        <p:nvSpPr>
          <p:cNvPr id="12" name="מלבן 11">
            <a:extLst>
              <a:ext uri="{FF2B5EF4-FFF2-40B4-BE49-F238E27FC236}">
                <a16:creationId xmlns:a16="http://schemas.microsoft.com/office/drawing/2014/main" id="{B5F4D8E7-AC72-4D19-B89C-48B9BDDA7842}"/>
              </a:ext>
            </a:extLst>
          </p:cNvPr>
          <p:cNvSpPr/>
          <p:nvPr/>
        </p:nvSpPr>
        <p:spPr>
          <a:xfrm>
            <a:off x="914400" y="1774368"/>
            <a:ext cx="1284515" cy="1556657"/>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b"/>
          <a:lstStyle/>
          <a:p>
            <a:pPr algn="ctr"/>
            <a:r>
              <a:rPr lang="he-IL" dirty="0">
                <a:solidFill>
                  <a:sysClr val="windowText" lastClr="000000"/>
                </a:solidFill>
              </a:rPr>
              <a:t>אחרי</a:t>
            </a:r>
          </a:p>
        </p:txBody>
      </p:sp>
      <p:sp>
        <p:nvSpPr>
          <p:cNvPr id="13" name="חץ שמאלה 43" descr="חץ שמאלה">
            <a:extLst>
              <a:ext uri="{FF2B5EF4-FFF2-40B4-BE49-F238E27FC236}">
                <a16:creationId xmlns:a16="http://schemas.microsoft.com/office/drawing/2014/main" id="{4353ABD9-B32B-407A-98CA-DFCD58E8B977}"/>
              </a:ext>
            </a:extLst>
          </p:cNvPr>
          <p:cNvSpPr/>
          <p:nvPr/>
        </p:nvSpPr>
        <p:spPr>
          <a:xfrm>
            <a:off x="2226331" y="2774766"/>
            <a:ext cx="821666" cy="350947"/>
          </a:xfrm>
          <a:prstGeom prst="lef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he-IL"/>
          </a:p>
        </p:txBody>
      </p:sp>
      <p:sp>
        <p:nvSpPr>
          <p:cNvPr id="14" name="מלבן מעוגל 4" descr="מלבן להבלטה של הטקסט">
            <a:extLst>
              <a:ext uri="{FF2B5EF4-FFF2-40B4-BE49-F238E27FC236}">
                <a16:creationId xmlns:a16="http://schemas.microsoft.com/office/drawing/2014/main" id="{8AD568E8-8D6E-4B8F-8E69-824230928A13}"/>
              </a:ext>
            </a:extLst>
          </p:cNvPr>
          <p:cNvSpPr/>
          <p:nvPr/>
        </p:nvSpPr>
        <p:spPr>
          <a:xfrm>
            <a:off x="5932712" y="5595112"/>
            <a:ext cx="2623458" cy="493893"/>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004589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40274" y="489111"/>
            <a:ext cx="7886700" cy="1060719"/>
          </a:xfrm>
        </p:spPr>
        <p:txBody>
          <a:bodyPr/>
          <a:lstStyle/>
          <a:p>
            <a:pPr algn="ctr"/>
            <a:r>
              <a:rPr lang="he-IL" sz="3200" b="1" dirty="0">
                <a:cs typeface="+mn-cs"/>
              </a:rPr>
              <a:t>כלי עזר לתיאור השינויים שחלו</a:t>
            </a: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1447438079"/>
              </p:ext>
            </p:extLst>
          </p:nvPr>
        </p:nvGraphicFramePr>
        <p:xfrm>
          <a:off x="263472" y="1690688"/>
          <a:ext cx="8640304" cy="4458462"/>
        </p:xfrm>
        <a:graphic>
          <a:graphicData uri="http://schemas.openxmlformats.org/drawingml/2006/table">
            <a:tbl>
              <a:tblPr rtl="1" firstRow="1" firstCol="1" bandRow="1">
                <a:tableStyleId>{5C22544A-7EE6-4342-B048-85BDC9FD1C3A}</a:tableStyleId>
              </a:tblPr>
              <a:tblGrid>
                <a:gridCol w="1465364">
                  <a:extLst>
                    <a:ext uri="{9D8B030D-6E8A-4147-A177-3AD203B41FA5}">
                      <a16:colId xmlns:a16="http://schemas.microsoft.com/office/drawing/2014/main" val="1213805978"/>
                    </a:ext>
                  </a:extLst>
                </a:gridCol>
                <a:gridCol w="3341676">
                  <a:extLst>
                    <a:ext uri="{9D8B030D-6E8A-4147-A177-3AD203B41FA5}">
                      <a16:colId xmlns:a16="http://schemas.microsoft.com/office/drawing/2014/main" val="3383553262"/>
                    </a:ext>
                  </a:extLst>
                </a:gridCol>
                <a:gridCol w="3833264">
                  <a:extLst>
                    <a:ext uri="{9D8B030D-6E8A-4147-A177-3AD203B41FA5}">
                      <a16:colId xmlns:a16="http://schemas.microsoft.com/office/drawing/2014/main" val="2020563924"/>
                    </a:ext>
                  </a:extLst>
                </a:gridCol>
              </a:tblGrid>
              <a:tr h="788470">
                <a:tc>
                  <a:txBody>
                    <a:bodyPr/>
                    <a:lstStyle/>
                    <a:p>
                      <a:pPr marL="0" indent="0" algn="r" rtl="1">
                        <a:lnSpc>
                          <a:spcPct val="130000"/>
                        </a:lnSpc>
                        <a:spcAft>
                          <a:spcPts val="0"/>
                        </a:spcAft>
                      </a:pPr>
                      <a:r>
                        <a:rPr lang="he-IL" sz="2200" dirty="0">
                          <a:solidFill>
                            <a:schemeClr val="bg1"/>
                          </a:solidFill>
                          <a:effectLst/>
                        </a:rPr>
                        <a:t>מאקרו/ מיקרו</a:t>
                      </a: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marL="0" indent="0" algn="r" rtl="1">
                        <a:lnSpc>
                          <a:spcPct val="130000"/>
                        </a:lnSpc>
                        <a:spcAft>
                          <a:spcPts val="0"/>
                        </a:spcAft>
                      </a:pPr>
                      <a:r>
                        <a:rPr lang="he-IL" sz="2200" dirty="0">
                          <a:solidFill>
                            <a:schemeClr val="bg1"/>
                          </a:solidFill>
                          <a:effectLst/>
                        </a:rPr>
                        <a:t>מאפיינים של קוביית הברזל</a:t>
                      </a: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marL="0" indent="0" algn="r" rtl="1">
                        <a:lnSpc>
                          <a:spcPct val="130000"/>
                        </a:lnSpc>
                        <a:spcAft>
                          <a:spcPts val="0"/>
                        </a:spcAft>
                      </a:pPr>
                      <a:r>
                        <a:rPr lang="he-IL" sz="2200" dirty="0">
                          <a:solidFill>
                            <a:schemeClr val="bg1"/>
                          </a:solidFill>
                          <a:effectLst/>
                        </a:rPr>
                        <a:t>האם חל שינוי במאפיין? מהו?</a:t>
                      </a:r>
                      <a:endParaRPr lang="en-US" sz="2200" dirty="0">
                        <a:solidFill>
                          <a:schemeClr val="bg1"/>
                        </a:solidFill>
                        <a:effectLst/>
                      </a:endParaRPr>
                    </a:p>
                    <a:p>
                      <a:pPr marL="0" indent="0" algn="r" rtl="1">
                        <a:lnSpc>
                          <a:spcPct val="130000"/>
                        </a:lnSpc>
                        <a:spcAft>
                          <a:spcPts val="0"/>
                        </a:spcAft>
                      </a:pPr>
                      <a:r>
                        <a:rPr lang="he-IL" sz="1800" dirty="0">
                          <a:solidFill>
                            <a:schemeClr val="bg1"/>
                          </a:solidFill>
                          <a:effectLst/>
                        </a:rPr>
                        <a:t>(הקיפו בעיגול האפשרות הנכונה)</a:t>
                      </a:r>
                      <a:endParaRPr lang="en-US" sz="18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extLst>
                  <a:ext uri="{0D108BD9-81ED-4DB2-BD59-A6C34878D82A}">
                    <a16:rowId xmlns:a16="http://schemas.microsoft.com/office/drawing/2014/main" val="4080532580"/>
                  </a:ext>
                </a:extLst>
              </a:tr>
              <a:tr h="301557">
                <a:tc>
                  <a:txBody>
                    <a:bodyPr/>
                    <a:lstStyle/>
                    <a:p>
                      <a:pPr marL="0" indent="0" algn="r" rtl="1">
                        <a:lnSpc>
                          <a:spcPct val="130000"/>
                        </a:lnSpc>
                        <a:spcAft>
                          <a:spcPts val="0"/>
                        </a:spcAft>
                      </a:pPr>
                      <a:r>
                        <a:rPr lang="he-IL" sz="2200" dirty="0">
                          <a:solidFill>
                            <a:schemeClr val="bg1"/>
                          </a:solidFill>
                          <a:effectLst/>
                        </a:rPr>
                        <a:t>מאקרו</a:t>
                      </a: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marL="0" indent="0" algn="r" rtl="1">
                        <a:lnSpc>
                          <a:spcPct val="130000"/>
                        </a:lnSpc>
                        <a:spcAft>
                          <a:spcPts val="0"/>
                        </a:spcAft>
                      </a:pPr>
                      <a:r>
                        <a:rPr lang="he-IL" sz="2200" dirty="0">
                          <a:solidFill>
                            <a:schemeClr val="bg1"/>
                          </a:solidFill>
                          <a:effectLst/>
                        </a:rPr>
                        <a:t>צורה</a:t>
                      </a: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marL="457200" algn="r" rtl="1">
                        <a:lnSpc>
                          <a:spcPct val="130000"/>
                        </a:lnSpc>
                        <a:spcAft>
                          <a:spcPts val="0"/>
                        </a:spcAft>
                      </a:pPr>
                      <a:r>
                        <a:rPr lang="he-IL" sz="2200">
                          <a:solidFill>
                            <a:schemeClr val="bg1"/>
                          </a:solidFill>
                          <a:effectLst/>
                        </a:rPr>
                        <a:t> </a:t>
                      </a:r>
                      <a:endParaRPr lang="en-US" sz="22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extLst>
                  <a:ext uri="{0D108BD9-81ED-4DB2-BD59-A6C34878D82A}">
                    <a16:rowId xmlns:a16="http://schemas.microsoft.com/office/drawing/2014/main" val="653312392"/>
                  </a:ext>
                </a:extLst>
              </a:tr>
              <a:tr h="371944">
                <a:tc>
                  <a:txBody>
                    <a:bodyPr/>
                    <a:lstStyle/>
                    <a:p>
                      <a:pPr marL="457200" algn="r" rtl="1">
                        <a:lnSpc>
                          <a:spcPct val="130000"/>
                        </a:lnSpc>
                        <a:spcAft>
                          <a:spcPts val="0"/>
                        </a:spcAft>
                      </a:pPr>
                      <a:r>
                        <a:rPr lang="he-IL" sz="2200">
                          <a:solidFill>
                            <a:schemeClr val="bg1"/>
                          </a:solidFill>
                          <a:effectLst/>
                        </a:rPr>
                        <a:t> </a:t>
                      </a:r>
                      <a:endParaRPr lang="en-US" sz="22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marL="0" indent="0" algn="r" rtl="1">
                        <a:lnSpc>
                          <a:spcPct val="130000"/>
                        </a:lnSpc>
                        <a:spcAft>
                          <a:spcPts val="0"/>
                        </a:spcAft>
                      </a:pPr>
                      <a:r>
                        <a:rPr lang="he-IL" sz="2200" dirty="0">
                          <a:solidFill>
                            <a:schemeClr val="bg1"/>
                          </a:solidFill>
                          <a:effectLst/>
                        </a:rPr>
                        <a:t>מצב צבירה</a:t>
                      </a: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marL="457200" algn="r" rtl="1">
                        <a:lnSpc>
                          <a:spcPct val="130000"/>
                        </a:lnSpc>
                        <a:spcAft>
                          <a:spcPts val="0"/>
                        </a:spcAft>
                      </a:pPr>
                      <a:r>
                        <a:rPr lang="he-IL" sz="2200">
                          <a:solidFill>
                            <a:schemeClr val="bg1"/>
                          </a:solidFill>
                          <a:effectLst/>
                        </a:rPr>
                        <a:t> </a:t>
                      </a:r>
                      <a:endParaRPr lang="en-US" sz="22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extLst>
                  <a:ext uri="{0D108BD9-81ED-4DB2-BD59-A6C34878D82A}">
                    <a16:rowId xmlns:a16="http://schemas.microsoft.com/office/drawing/2014/main" val="3479408611"/>
                  </a:ext>
                </a:extLst>
              </a:tr>
              <a:tr h="371944">
                <a:tc>
                  <a:txBody>
                    <a:bodyPr/>
                    <a:lstStyle/>
                    <a:p>
                      <a:pPr marL="457200" algn="r" rtl="1">
                        <a:lnSpc>
                          <a:spcPct val="130000"/>
                        </a:lnSpc>
                        <a:spcAft>
                          <a:spcPts val="0"/>
                        </a:spcAft>
                      </a:pPr>
                      <a:r>
                        <a:rPr lang="he-IL" sz="2200">
                          <a:solidFill>
                            <a:schemeClr val="bg1"/>
                          </a:solidFill>
                          <a:effectLst/>
                        </a:rPr>
                        <a:t> </a:t>
                      </a:r>
                      <a:endParaRPr lang="en-US" sz="22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marL="0" indent="0" algn="r" rtl="1">
                        <a:lnSpc>
                          <a:spcPct val="130000"/>
                        </a:lnSpc>
                        <a:spcAft>
                          <a:spcPts val="0"/>
                        </a:spcAft>
                      </a:pPr>
                      <a:r>
                        <a:rPr lang="he-IL" sz="2200" dirty="0">
                          <a:solidFill>
                            <a:schemeClr val="bg1"/>
                          </a:solidFill>
                          <a:effectLst/>
                        </a:rPr>
                        <a:t>נפח </a:t>
                      </a: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marL="457200" algn="r" rtl="1">
                        <a:lnSpc>
                          <a:spcPct val="130000"/>
                        </a:lnSpc>
                        <a:spcAft>
                          <a:spcPts val="0"/>
                        </a:spcAft>
                      </a:pPr>
                      <a:r>
                        <a:rPr lang="he-IL" sz="2200" dirty="0">
                          <a:solidFill>
                            <a:schemeClr val="bg1"/>
                          </a:solidFill>
                          <a:effectLst/>
                        </a:rPr>
                        <a:t> </a:t>
                      </a: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extLst>
                  <a:ext uri="{0D108BD9-81ED-4DB2-BD59-A6C34878D82A}">
                    <a16:rowId xmlns:a16="http://schemas.microsoft.com/office/drawing/2014/main" val="685989149"/>
                  </a:ext>
                </a:extLst>
              </a:tr>
              <a:tr h="371944">
                <a:tc>
                  <a:txBody>
                    <a:bodyPr/>
                    <a:lstStyle/>
                    <a:p>
                      <a:pPr marL="457200" algn="r" rtl="1">
                        <a:lnSpc>
                          <a:spcPct val="130000"/>
                        </a:lnSpc>
                        <a:spcAft>
                          <a:spcPts val="0"/>
                        </a:spcAft>
                      </a:pPr>
                      <a:r>
                        <a:rPr lang="he-IL" sz="2200" dirty="0">
                          <a:solidFill>
                            <a:schemeClr val="bg1"/>
                          </a:solidFill>
                          <a:effectLst/>
                        </a:rPr>
                        <a:t> </a:t>
                      </a: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marL="0" indent="0" algn="r" rtl="1">
                        <a:lnSpc>
                          <a:spcPct val="130000"/>
                        </a:lnSpc>
                        <a:spcAft>
                          <a:spcPts val="0"/>
                        </a:spcAft>
                      </a:pPr>
                      <a:r>
                        <a:rPr lang="he-IL" sz="2200" dirty="0">
                          <a:solidFill>
                            <a:schemeClr val="bg1"/>
                          </a:solidFill>
                          <a:effectLst/>
                        </a:rPr>
                        <a:t>מסה </a:t>
                      </a: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marL="457200" algn="r" rtl="1">
                        <a:lnSpc>
                          <a:spcPct val="130000"/>
                        </a:lnSpc>
                        <a:spcAft>
                          <a:spcPts val="0"/>
                        </a:spcAft>
                      </a:pPr>
                      <a:r>
                        <a:rPr lang="he-IL" sz="2200" dirty="0">
                          <a:solidFill>
                            <a:schemeClr val="bg1"/>
                          </a:solidFill>
                          <a:effectLst/>
                        </a:rPr>
                        <a:t> </a:t>
                      </a: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extLst>
                  <a:ext uri="{0D108BD9-81ED-4DB2-BD59-A6C34878D82A}">
                    <a16:rowId xmlns:a16="http://schemas.microsoft.com/office/drawing/2014/main" val="1342633076"/>
                  </a:ext>
                </a:extLst>
              </a:tr>
              <a:tr h="371944">
                <a:tc>
                  <a:txBody>
                    <a:bodyPr/>
                    <a:lstStyle/>
                    <a:p>
                      <a:pPr algn="r" rtl="1">
                        <a:lnSpc>
                          <a:spcPct val="130000"/>
                        </a:lnSpc>
                        <a:spcAft>
                          <a:spcPts val="0"/>
                        </a:spcAft>
                      </a:pPr>
                      <a:r>
                        <a:rPr lang="he-IL" sz="2200" dirty="0">
                          <a:solidFill>
                            <a:schemeClr val="bg1"/>
                          </a:solidFill>
                          <a:effectLst/>
                        </a:rPr>
                        <a:t>מיקרו</a:t>
                      </a: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algn="r" rtl="1">
                        <a:lnSpc>
                          <a:spcPct val="130000"/>
                        </a:lnSpc>
                        <a:spcAft>
                          <a:spcPts val="0"/>
                        </a:spcAft>
                      </a:pPr>
                      <a:r>
                        <a:rPr lang="he-IL" sz="2200">
                          <a:solidFill>
                            <a:schemeClr val="bg1"/>
                          </a:solidFill>
                          <a:effectLst/>
                        </a:rPr>
                        <a:t>מספר חלקיקי החומר</a:t>
                      </a:r>
                      <a:endParaRPr lang="en-US" sz="22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marL="457200" algn="r" rtl="1">
                        <a:lnSpc>
                          <a:spcPct val="130000"/>
                        </a:lnSpc>
                        <a:spcAft>
                          <a:spcPts val="0"/>
                        </a:spcAft>
                      </a:pPr>
                      <a:r>
                        <a:rPr lang="he-IL" sz="2200" dirty="0">
                          <a:solidFill>
                            <a:schemeClr val="bg1"/>
                          </a:solidFill>
                          <a:effectLst/>
                        </a:rPr>
                        <a:t> </a:t>
                      </a: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extLst>
                  <a:ext uri="{0D108BD9-81ED-4DB2-BD59-A6C34878D82A}">
                    <a16:rowId xmlns:a16="http://schemas.microsoft.com/office/drawing/2014/main" val="3018232509"/>
                  </a:ext>
                </a:extLst>
              </a:tr>
              <a:tr h="371944">
                <a:tc>
                  <a:txBody>
                    <a:bodyPr/>
                    <a:lstStyle/>
                    <a:p>
                      <a:pPr algn="r" rtl="1">
                        <a:lnSpc>
                          <a:spcPct val="130000"/>
                        </a:lnSpc>
                        <a:spcAft>
                          <a:spcPts val="0"/>
                        </a:spcAft>
                      </a:pPr>
                      <a:r>
                        <a:rPr lang="he-IL" sz="2200">
                          <a:solidFill>
                            <a:schemeClr val="bg1"/>
                          </a:solidFill>
                          <a:effectLst/>
                        </a:rPr>
                        <a:t> </a:t>
                      </a:r>
                      <a:endParaRPr lang="en-US" sz="22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algn="r" rtl="1">
                        <a:lnSpc>
                          <a:spcPct val="130000"/>
                        </a:lnSpc>
                        <a:spcAft>
                          <a:spcPts val="0"/>
                        </a:spcAft>
                      </a:pPr>
                      <a:r>
                        <a:rPr lang="he-IL" sz="2200" dirty="0">
                          <a:solidFill>
                            <a:schemeClr val="bg1"/>
                          </a:solidFill>
                          <a:effectLst/>
                        </a:rPr>
                        <a:t>גודל כל אחד מחלקיקי החומר </a:t>
                      </a: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marL="457200" algn="r" rtl="1">
                        <a:lnSpc>
                          <a:spcPct val="130000"/>
                        </a:lnSpc>
                        <a:spcAft>
                          <a:spcPts val="0"/>
                        </a:spcAft>
                      </a:pPr>
                      <a:r>
                        <a:rPr lang="he-IL" sz="2200" dirty="0">
                          <a:solidFill>
                            <a:schemeClr val="bg1"/>
                          </a:solidFill>
                          <a:effectLst/>
                        </a:rPr>
                        <a:t> </a:t>
                      </a: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extLst>
                  <a:ext uri="{0D108BD9-81ED-4DB2-BD59-A6C34878D82A}">
                    <a16:rowId xmlns:a16="http://schemas.microsoft.com/office/drawing/2014/main" val="3081180134"/>
                  </a:ext>
                </a:extLst>
              </a:tr>
              <a:tr h="347496">
                <a:tc>
                  <a:txBody>
                    <a:bodyPr/>
                    <a:lstStyle/>
                    <a:p>
                      <a:pPr algn="r" rtl="1">
                        <a:lnSpc>
                          <a:spcPct val="130000"/>
                        </a:lnSpc>
                        <a:spcAft>
                          <a:spcPts val="0"/>
                        </a:spcAft>
                      </a:pPr>
                      <a:r>
                        <a:rPr lang="he-IL" sz="2200">
                          <a:solidFill>
                            <a:schemeClr val="bg1"/>
                          </a:solidFill>
                          <a:effectLst/>
                        </a:rPr>
                        <a:t> </a:t>
                      </a:r>
                      <a:endParaRPr lang="en-US" sz="22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algn="r" rtl="1">
                        <a:lnSpc>
                          <a:spcPct val="130000"/>
                        </a:lnSpc>
                        <a:spcAft>
                          <a:spcPts val="0"/>
                        </a:spcAft>
                      </a:pPr>
                      <a:r>
                        <a:rPr lang="he-IL" sz="2200" dirty="0">
                          <a:solidFill>
                            <a:schemeClr val="bg1"/>
                          </a:solidFill>
                          <a:effectLst/>
                        </a:rPr>
                        <a:t>המרחקים שבין חלקיקי החומר</a:t>
                      </a: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marL="457200" algn="r" rtl="1">
                        <a:lnSpc>
                          <a:spcPct val="130000"/>
                        </a:lnSpc>
                        <a:spcAft>
                          <a:spcPts val="0"/>
                        </a:spcAft>
                      </a:pPr>
                      <a:r>
                        <a:rPr lang="he-IL" sz="2200" dirty="0">
                          <a:solidFill>
                            <a:schemeClr val="bg1"/>
                          </a:solidFill>
                          <a:effectLst/>
                        </a:rPr>
                        <a:t> </a:t>
                      </a: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extLst>
                  <a:ext uri="{0D108BD9-81ED-4DB2-BD59-A6C34878D82A}">
                    <a16:rowId xmlns:a16="http://schemas.microsoft.com/office/drawing/2014/main" val="3509552429"/>
                  </a:ext>
                </a:extLst>
              </a:tr>
              <a:tr h="778809">
                <a:tc>
                  <a:txBody>
                    <a:bodyPr/>
                    <a:lstStyle/>
                    <a:p>
                      <a:pPr algn="r" rtl="1">
                        <a:lnSpc>
                          <a:spcPct val="130000"/>
                        </a:lnSpc>
                        <a:spcAft>
                          <a:spcPts val="0"/>
                        </a:spcAft>
                      </a:pPr>
                      <a:r>
                        <a:rPr lang="he-IL" sz="2200" dirty="0">
                          <a:solidFill>
                            <a:schemeClr val="bg1"/>
                          </a:solidFill>
                          <a:effectLst/>
                        </a:rPr>
                        <a:t> </a:t>
                      </a: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algn="r" rtl="1">
                        <a:lnSpc>
                          <a:spcPct val="130000"/>
                        </a:lnSpc>
                        <a:spcAft>
                          <a:spcPts val="0"/>
                        </a:spcAft>
                      </a:pPr>
                      <a:r>
                        <a:rPr lang="he-IL" sz="2200">
                          <a:solidFill>
                            <a:schemeClr val="bg1"/>
                          </a:solidFill>
                          <a:effectLst/>
                        </a:rPr>
                        <a:t>כוחות המשיכה בין חלקיקי החומר</a:t>
                      </a:r>
                      <a:endParaRPr lang="en-US" sz="22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marL="457200" algn="r" rtl="1">
                        <a:lnSpc>
                          <a:spcPct val="130000"/>
                        </a:lnSpc>
                        <a:spcAft>
                          <a:spcPts val="0"/>
                        </a:spcAft>
                      </a:pPr>
                      <a:r>
                        <a:rPr lang="he-IL" sz="2200" dirty="0">
                          <a:solidFill>
                            <a:schemeClr val="bg1"/>
                          </a:solidFill>
                          <a:effectLst/>
                        </a:rPr>
                        <a:t> </a:t>
                      </a: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extLst>
                  <a:ext uri="{0D108BD9-81ED-4DB2-BD59-A6C34878D82A}">
                    <a16:rowId xmlns:a16="http://schemas.microsoft.com/office/drawing/2014/main" val="119785425"/>
                  </a:ext>
                </a:extLst>
              </a:tr>
            </a:tbl>
          </a:graphicData>
        </a:graphic>
      </p:graphicFrame>
    </p:spTree>
    <p:extLst>
      <p:ext uri="{BB962C8B-B14F-4D97-AF65-F5344CB8AC3E}">
        <p14:creationId xmlns:p14="http://schemas.microsoft.com/office/powerpoint/2010/main" val="831803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מלבן 5"/>
          <p:cNvSpPr>
            <a:spLocks noChangeArrowheads="1"/>
          </p:cNvSpPr>
          <p:nvPr/>
        </p:nvSpPr>
        <p:spPr bwMode="auto">
          <a:xfrm>
            <a:off x="1834329" y="359787"/>
            <a:ext cx="532294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gn="r" rtl="1">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gn="r" rtl="1">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eaLnBrk="1" hangingPunct="1">
              <a:lnSpc>
                <a:spcPct val="100000"/>
              </a:lnSpc>
              <a:spcBef>
                <a:spcPct val="0"/>
              </a:spcBef>
              <a:buFontTx/>
              <a:buNone/>
            </a:pPr>
            <a:r>
              <a:rPr lang="he-IL" altLang="he-IL" sz="3200" b="1" dirty="0"/>
              <a:t>הערכת עמיתים ושיפור</a:t>
            </a:r>
            <a:endParaRPr lang="he-IL" altLang="he-IL" sz="3200" dirty="0"/>
          </a:p>
        </p:txBody>
      </p:sp>
      <p:pic>
        <p:nvPicPr>
          <p:cNvPr id="16387" name="תמונה 7" descr="אייקון הערכת עמיתים ושיפור"/>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7675" y="0"/>
            <a:ext cx="1224366" cy="1513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70485" y="1708211"/>
            <a:ext cx="8803037" cy="4493538"/>
          </a:xfrm>
          <a:prstGeom prst="rect">
            <a:avLst/>
          </a:prstGeom>
          <a:solidFill>
            <a:schemeClr val="tx1">
              <a:lumMod val="95000"/>
            </a:schemeClr>
          </a:solidFill>
        </p:spPr>
        <p:txBody>
          <a:bodyPr wrap="square" rtlCol="1">
            <a:spAutoFit/>
          </a:bodyPr>
          <a:lstStyle/>
          <a:p>
            <a:pPr algn="r" rtl="1"/>
            <a:r>
              <a:rPr lang="he-IL" sz="2200" dirty="0">
                <a:solidFill>
                  <a:schemeClr val="bg1"/>
                </a:solidFill>
              </a:rPr>
              <a:t>התחלקו לזוגות </a:t>
            </a:r>
            <a:r>
              <a:rPr lang="he-IL" sz="2200" dirty="0" err="1">
                <a:solidFill>
                  <a:schemeClr val="bg1"/>
                </a:solidFill>
              </a:rPr>
              <a:t>ובידקו</a:t>
            </a:r>
            <a:r>
              <a:rPr lang="he-IL" sz="2200" dirty="0">
                <a:solidFill>
                  <a:schemeClr val="bg1"/>
                </a:solidFill>
              </a:rPr>
              <a:t> את התיאורים אחד של השני בעזרת כלי ההערכה שבנספח למשימה זו:</a:t>
            </a:r>
          </a:p>
          <a:p>
            <a:pPr marL="457200" indent="-457200" algn="r" rtl="1">
              <a:buFont typeface="+mj-cs"/>
              <a:buAutoNum type="hebrew2Minus"/>
            </a:pPr>
            <a:r>
              <a:rPr lang="he-IL" sz="2200" b="1" dirty="0">
                <a:solidFill>
                  <a:schemeClr val="bg1"/>
                </a:solidFill>
              </a:rPr>
              <a:t>ברמת המאקרו: </a:t>
            </a:r>
            <a:r>
              <a:rPr lang="he-IL" sz="2200" dirty="0">
                <a:solidFill>
                  <a:schemeClr val="bg1"/>
                </a:solidFill>
              </a:rPr>
              <a:t>התבוננו בטבלה 1 - "מאפייני הגוף בשלושת מצבי הצבירה (ברמת המאקרו)" </a:t>
            </a:r>
            <a:r>
              <a:rPr lang="he-IL" sz="2200" dirty="0" err="1">
                <a:solidFill>
                  <a:schemeClr val="bg1"/>
                </a:solidFill>
              </a:rPr>
              <a:t>ובידקו</a:t>
            </a:r>
            <a:r>
              <a:rPr lang="he-IL" sz="2200" dirty="0">
                <a:solidFill>
                  <a:schemeClr val="bg1"/>
                </a:solidFill>
              </a:rPr>
              <a:t> האם </a:t>
            </a:r>
            <a:r>
              <a:rPr lang="he-IL" sz="2200" dirty="0" err="1">
                <a:solidFill>
                  <a:schemeClr val="bg1"/>
                </a:solidFill>
              </a:rPr>
              <a:t>תאור</a:t>
            </a:r>
            <a:r>
              <a:rPr lang="he-IL" sz="2200" dirty="0">
                <a:solidFill>
                  <a:schemeClr val="bg1"/>
                </a:solidFill>
              </a:rPr>
              <a:t> השינויים שחלו במאפיינים המוחשיים של האתנול הנוזלי נכון ומדויק (בציור ובתיאור המילולי). אם נדרש תיקון, סמנו את המאפיינים שיש לתקן.</a:t>
            </a:r>
          </a:p>
          <a:p>
            <a:pPr marL="457200" indent="-457200" algn="r" rtl="1">
              <a:buFont typeface="+mj-cs"/>
              <a:buAutoNum type="hebrew2Minus"/>
            </a:pPr>
            <a:r>
              <a:rPr lang="he-IL" sz="2200" b="1" dirty="0">
                <a:solidFill>
                  <a:schemeClr val="bg1"/>
                </a:solidFill>
              </a:rPr>
              <a:t>ברמת המיקרו: </a:t>
            </a:r>
            <a:r>
              <a:rPr lang="he-IL" sz="2200" dirty="0">
                <a:solidFill>
                  <a:schemeClr val="bg1"/>
                </a:solidFill>
              </a:rPr>
              <a:t>התבוננו בטבלה 2- "מאפייני החלקיקים של החומר בשלושת מצבי הצבירה (ברמת המיקרו)", </a:t>
            </a:r>
            <a:r>
              <a:rPr lang="he-IL" sz="2200" dirty="0" err="1">
                <a:solidFill>
                  <a:schemeClr val="bg1"/>
                </a:solidFill>
              </a:rPr>
              <a:t>ובידקו</a:t>
            </a:r>
            <a:r>
              <a:rPr lang="he-IL" sz="2200" dirty="0">
                <a:solidFill>
                  <a:schemeClr val="bg1"/>
                </a:solidFill>
              </a:rPr>
              <a:t> האם תיאור השינויים שחלו במאפייני החלקיקים של האתנול הנוזלי נכון ומדויק (בציור ובתיאור המילולי). אם נדרש תיקון, סמנו את המאפיינים שיש לתקן.</a:t>
            </a:r>
          </a:p>
          <a:p>
            <a:pPr marL="457200" indent="-457200" algn="r" rtl="1">
              <a:buFont typeface="+mj-cs"/>
              <a:buAutoNum type="hebrew2Minus"/>
            </a:pPr>
            <a:r>
              <a:rPr lang="he-IL" sz="2200" dirty="0">
                <a:solidFill>
                  <a:schemeClr val="bg1"/>
                </a:solidFill>
              </a:rPr>
              <a:t>רשמו לבן/בת הזוג משוב על תיאור השינויים שיש לתקן או להשלים. </a:t>
            </a:r>
            <a:br>
              <a:rPr lang="en-US" sz="2200" dirty="0">
                <a:solidFill>
                  <a:schemeClr val="bg1"/>
                </a:solidFill>
              </a:rPr>
            </a:br>
            <a:r>
              <a:rPr lang="he-IL" sz="2200" dirty="0">
                <a:solidFill>
                  <a:schemeClr val="bg1"/>
                </a:solidFill>
              </a:rPr>
              <a:t>אם נדרש תיקון בציורים, המליצו לצייר אותם מחדש, מדויקים יותר.</a:t>
            </a:r>
          </a:p>
          <a:p>
            <a:pPr marL="457200" indent="-457200" algn="r" rtl="1">
              <a:buFont typeface="+mj-cs"/>
              <a:buAutoNum type="hebrew2Minus"/>
            </a:pPr>
            <a:r>
              <a:rPr lang="he-IL" sz="2200" dirty="0">
                <a:solidFill>
                  <a:schemeClr val="bg1"/>
                </a:solidFill>
              </a:rPr>
              <a:t>תקנו את התיאור שלכם בציור ובמילים על פי המשוב שתקבלו מבן הזוג.</a:t>
            </a:r>
            <a:endParaRPr lang="en-US" sz="2200" dirty="0">
              <a:solidFill>
                <a:schemeClr val="bg1"/>
              </a:solidFill>
            </a:endParaRPr>
          </a:p>
        </p:txBody>
      </p:sp>
      <p:sp>
        <p:nvSpPr>
          <p:cNvPr id="7" name="TextBox 5"/>
          <p:cNvSpPr txBox="1">
            <a:spLocks noChangeArrowheads="1"/>
          </p:cNvSpPr>
          <p:nvPr/>
        </p:nvSpPr>
        <p:spPr bwMode="auto">
          <a:xfrm>
            <a:off x="-152400" y="6396038"/>
            <a:ext cx="9296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gn="r" rtl="1">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gn="r" rtl="1">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gn="r" rtl="1">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buFontTx/>
              <a:buNone/>
            </a:pPr>
            <a:r>
              <a:rPr lang="he-IL" altLang="he-IL" sz="1200" dirty="0">
                <a:solidFill>
                  <a:schemeClr val="bg1"/>
                </a:solidFill>
              </a:rPr>
              <a:t>יחידת למידה-הערכה בנושא: ממוחשי למופשט- ממאקרו למיקרו,</a:t>
            </a:r>
            <a:br>
              <a:rPr lang="en-US" altLang="he-IL" sz="1200" dirty="0">
                <a:solidFill>
                  <a:schemeClr val="bg1"/>
                </a:solidFill>
              </a:rPr>
            </a:br>
            <a:r>
              <a:rPr lang="he-IL" altLang="he-IL" sz="1200" dirty="0">
                <a:solidFill>
                  <a:schemeClr val="bg1"/>
                </a:solidFill>
              </a:rPr>
              <a:t>המרכז הארצי למורי </a:t>
            </a:r>
            <a:r>
              <a:rPr lang="he-IL" altLang="he-IL" sz="1200" dirty="0" err="1">
                <a:solidFill>
                  <a:schemeClr val="bg1"/>
                </a:solidFill>
              </a:rPr>
              <a:t>מו"ט</a:t>
            </a:r>
            <a:r>
              <a:rPr lang="he-IL" altLang="he-IL" sz="1200" dirty="0">
                <a:solidFill>
                  <a:schemeClr val="bg1"/>
                </a:solidFill>
              </a:rPr>
              <a:t> חט"ב במכון ויצמן</a:t>
            </a:r>
          </a:p>
        </p:txBody>
      </p:sp>
      <p:sp>
        <p:nvSpPr>
          <p:cNvPr id="3" name="כותרת 2" hidden="1">
            <a:extLst>
              <a:ext uri="{FF2B5EF4-FFF2-40B4-BE49-F238E27FC236}">
                <a16:creationId xmlns:a16="http://schemas.microsoft.com/office/drawing/2014/main" id="{100D2355-C929-4A6D-A727-6FCBDC22F88F}"/>
              </a:ext>
            </a:extLst>
          </p:cNvPr>
          <p:cNvSpPr>
            <a:spLocks noGrp="1"/>
          </p:cNvSpPr>
          <p:nvPr>
            <p:ph type="title" idx="4294967295"/>
          </p:nvPr>
        </p:nvSpPr>
        <p:spPr/>
        <p:txBody>
          <a:bodyPr/>
          <a:lstStyle/>
          <a:p>
            <a:r>
              <a:rPr lang="he-IL" dirty="0"/>
              <a:t>הערכת עמיתים ושיפור</a:t>
            </a:r>
          </a:p>
        </p:txBody>
      </p:sp>
    </p:spTree>
    <p:extLst>
      <p:ext uri="{BB962C8B-B14F-4D97-AF65-F5344CB8AC3E}">
        <p14:creationId xmlns:p14="http://schemas.microsoft.com/office/powerpoint/2010/main" val="1943932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49901" y="41821"/>
            <a:ext cx="8844197" cy="590005"/>
          </a:xfrm>
        </p:spPr>
        <p:txBody>
          <a:bodyPr rtlCol="0">
            <a:noAutofit/>
          </a:bodyPr>
          <a:lstStyle/>
          <a:p>
            <a:pPr algn="ctr" eaLnBrk="1" fontAlgn="auto" hangingPunct="1">
              <a:spcAft>
                <a:spcPts val="0"/>
              </a:spcAft>
              <a:defRPr/>
            </a:pPr>
            <a:r>
              <a:rPr lang="he-IL" sz="2800" b="1" dirty="0">
                <a:cs typeface="+mn-cs"/>
              </a:rPr>
              <a:t>כלי הערכה של תיאור וניתוח תופעה של שינוי במצב הצבירה</a:t>
            </a:r>
          </a:p>
        </p:txBody>
      </p:sp>
      <p:graphicFrame>
        <p:nvGraphicFramePr>
          <p:cNvPr id="4" name="טבלה 3">
            <a:extLst>
              <a:ext uri="{FF2B5EF4-FFF2-40B4-BE49-F238E27FC236}">
                <a16:creationId xmlns:a16="http://schemas.microsoft.com/office/drawing/2014/main" id="{63214380-7C8E-4642-B5FE-354DAF686406}"/>
              </a:ext>
            </a:extLst>
          </p:cNvPr>
          <p:cNvGraphicFramePr>
            <a:graphicFrameLocks noGrp="1"/>
          </p:cNvGraphicFramePr>
          <p:nvPr>
            <p:extLst>
              <p:ext uri="{D42A27DB-BD31-4B8C-83A1-F6EECF244321}">
                <p14:modId xmlns:p14="http://schemas.microsoft.com/office/powerpoint/2010/main" val="3343136028"/>
              </p:ext>
            </p:extLst>
          </p:nvPr>
        </p:nvGraphicFramePr>
        <p:xfrm>
          <a:off x="572880" y="834750"/>
          <a:ext cx="7998238" cy="5953819"/>
        </p:xfrm>
        <a:graphic>
          <a:graphicData uri="http://schemas.openxmlformats.org/drawingml/2006/table">
            <a:tbl>
              <a:tblPr rtl="1" firstRow="1" bandRow="1">
                <a:tableStyleId>{D7AC3CCA-C797-4891-BE02-D94E43425B78}</a:tableStyleId>
              </a:tblPr>
              <a:tblGrid>
                <a:gridCol w="709818">
                  <a:extLst>
                    <a:ext uri="{9D8B030D-6E8A-4147-A177-3AD203B41FA5}">
                      <a16:colId xmlns:a16="http://schemas.microsoft.com/office/drawing/2014/main" val="684058491"/>
                    </a:ext>
                  </a:extLst>
                </a:gridCol>
                <a:gridCol w="5974464">
                  <a:extLst>
                    <a:ext uri="{9D8B030D-6E8A-4147-A177-3AD203B41FA5}">
                      <a16:colId xmlns:a16="http://schemas.microsoft.com/office/drawing/2014/main" val="1719079501"/>
                    </a:ext>
                  </a:extLst>
                </a:gridCol>
                <a:gridCol w="656978">
                  <a:extLst>
                    <a:ext uri="{9D8B030D-6E8A-4147-A177-3AD203B41FA5}">
                      <a16:colId xmlns:a16="http://schemas.microsoft.com/office/drawing/2014/main" val="3203304278"/>
                    </a:ext>
                  </a:extLst>
                </a:gridCol>
                <a:gridCol w="656978">
                  <a:extLst>
                    <a:ext uri="{9D8B030D-6E8A-4147-A177-3AD203B41FA5}">
                      <a16:colId xmlns:a16="http://schemas.microsoft.com/office/drawing/2014/main" val="3065180035"/>
                    </a:ext>
                  </a:extLst>
                </a:gridCol>
              </a:tblGrid>
              <a:tr h="652139">
                <a:tc rowSpan="5">
                  <a:txBody>
                    <a:bodyPr/>
                    <a:lstStyle/>
                    <a:p>
                      <a:pPr algn="r" rtl="1">
                        <a:lnSpc>
                          <a:spcPct val="150000"/>
                        </a:lnSpc>
                        <a:spcAft>
                          <a:spcPts val="0"/>
                        </a:spcAft>
                      </a:pPr>
                      <a:r>
                        <a:rPr lang="he-IL" sz="1100">
                          <a:effectLst/>
                        </a:rPr>
                        <a:t>מצב הצבירה</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82694" marR="82694" marT="41347" marB="41347">
                    <a:solidFill>
                      <a:schemeClr val="tx1"/>
                    </a:solidFill>
                  </a:tcPr>
                </a:tc>
                <a:tc rowSpan="2">
                  <a:txBody>
                    <a:bodyPr/>
                    <a:lstStyle/>
                    <a:p>
                      <a:pPr marL="0" marR="0" lvl="0" indent="0" algn="ctr" defTabSz="914400" rtl="1" eaLnBrk="1" fontAlgn="auto" latinLnBrk="0" hangingPunct="1">
                        <a:lnSpc>
                          <a:spcPct val="107000"/>
                        </a:lnSpc>
                        <a:spcBef>
                          <a:spcPts val="0"/>
                        </a:spcBef>
                        <a:spcAft>
                          <a:spcPts val="0"/>
                        </a:spcAft>
                        <a:buClrTx/>
                        <a:buSzTx/>
                        <a:buFontTx/>
                        <a:buNone/>
                        <a:tabLst/>
                        <a:defRPr/>
                      </a:pPr>
                      <a:br>
                        <a:rPr lang="he-IL" sz="1100" b="1" dirty="0">
                          <a:effectLst/>
                        </a:rPr>
                      </a:br>
                      <a:br>
                        <a:rPr lang="he-IL" sz="1100" b="1" dirty="0">
                          <a:effectLst/>
                        </a:rPr>
                      </a:br>
                      <a:r>
                        <a:rPr lang="he-IL" sz="1100" b="1" dirty="0">
                          <a:effectLst/>
                        </a:rPr>
                        <a:t>המאפיינים המוחשיים של החומר בכל אחד ממצבי הצבירה</a:t>
                      </a:r>
                      <a:br>
                        <a:rPr lang="he-IL" sz="1100" b="1" dirty="0">
                          <a:effectLst/>
                        </a:rPr>
                      </a:br>
                      <a:endParaRPr lang="en-US" sz="1100" b="1" dirty="0">
                        <a:effectLst/>
                        <a:latin typeface="Calibri" panose="020F0502020204030204" pitchFamily="34" charset="0"/>
                        <a:ea typeface="Calibri" panose="020F0502020204030204" pitchFamily="34" charset="0"/>
                        <a:cs typeface="Arial" panose="020B0604020202020204" pitchFamily="34" charset="0"/>
                      </a:endParaRPr>
                    </a:p>
                  </a:txBody>
                  <a:tcPr marL="82694" marR="82694" marT="41347" marB="41347">
                    <a:solidFill>
                      <a:schemeClr val="tx1"/>
                    </a:solidFill>
                  </a:tcPr>
                </a:tc>
                <a:tc gridSpan="2">
                  <a:txBody>
                    <a:bodyPr/>
                    <a:lstStyle/>
                    <a:p>
                      <a:pPr algn="ctr" rtl="1">
                        <a:lnSpc>
                          <a:spcPct val="107000"/>
                        </a:lnSpc>
                        <a:spcAft>
                          <a:spcPts val="0"/>
                        </a:spcAft>
                      </a:pPr>
                      <a:r>
                        <a:rPr lang="he-IL" sz="1100" b="1" dirty="0">
                          <a:effectLst/>
                        </a:rPr>
                        <a:t>הערכה: האם ציירתי ותיארתי נכון?</a:t>
                      </a:r>
                      <a:br>
                        <a:rPr lang="he-IL" sz="1100" b="1" dirty="0">
                          <a:effectLst/>
                        </a:rPr>
                      </a:br>
                      <a:r>
                        <a:rPr lang="he-IL" sz="1100" b="1" dirty="0">
                          <a:effectLst/>
                        </a:rPr>
                        <a:t>סמנו בריבוע:</a:t>
                      </a:r>
                      <a:br>
                        <a:rPr lang="he-IL" sz="1100" b="1" dirty="0">
                          <a:effectLst/>
                        </a:rPr>
                      </a:br>
                      <a:r>
                        <a:rPr lang="he-IL" sz="1100" b="1" dirty="0">
                          <a:effectLst/>
                        </a:rPr>
                        <a:t>כן (Ѵ) או לא</a:t>
                      </a:r>
                      <a:r>
                        <a:rPr lang="en-US" sz="1100" b="1" dirty="0">
                          <a:effectLst/>
                        </a:rPr>
                        <a:t>X) </a:t>
                      </a:r>
                      <a:r>
                        <a:rPr lang="he-IL" sz="1100" b="1" dirty="0">
                          <a:effectLst/>
                        </a:rPr>
                        <a:t>)</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a:txBody>
                  <a:tcPr marL="82694" marR="82694" marT="41347" marB="41347">
                    <a:solidFill>
                      <a:schemeClr val="tx1"/>
                    </a:solidFill>
                  </a:tcPr>
                </a:tc>
                <a:tc hMerge="1">
                  <a:txBody>
                    <a:bodyPr/>
                    <a:lstStyle/>
                    <a:p>
                      <a:pPr rtl="1"/>
                      <a:endParaRPr lang="he-IL"/>
                    </a:p>
                  </a:txBody>
                  <a:tcPr/>
                </a:tc>
                <a:extLst>
                  <a:ext uri="{0D108BD9-81ED-4DB2-BD59-A6C34878D82A}">
                    <a16:rowId xmlns:a16="http://schemas.microsoft.com/office/drawing/2014/main" val="2587372537"/>
                  </a:ext>
                </a:extLst>
              </a:tr>
              <a:tr h="336463">
                <a:tc vMerge="1">
                  <a:txBody>
                    <a:bodyPr/>
                    <a:lstStyle/>
                    <a:p>
                      <a:pPr rtl="1"/>
                      <a:endParaRPr lang="he-IL"/>
                    </a:p>
                  </a:txBody>
                  <a:tcPr/>
                </a:tc>
                <a:tc vMerge="1">
                  <a:txBody>
                    <a:bodyPr/>
                    <a:lstStyle/>
                    <a:p>
                      <a:pPr marL="0" marR="0" lvl="0" indent="0" algn="ctr" defTabSz="914400" rtl="1" eaLnBrk="1" fontAlgn="auto" latinLnBrk="0" hangingPunct="1">
                        <a:lnSpc>
                          <a:spcPct val="107000"/>
                        </a:lnSpc>
                        <a:spcBef>
                          <a:spcPts val="0"/>
                        </a:spcBef>
                        <a:spcAft>
                          <a:spcPts val="0"/>
                        </a:spcAft>
                        <a:buClrTx/>
                        <a:buSzTx/>
                        <a:buFontTx/>
                        <a:buNone/>
                        <a:tabLst/>
                        <a:defRPr/>
                      </a:pP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82694" marR="82694" marT="41347" marB="41347"/>
                </a:tc>
                <a:tc>
                  <a:txBody>
                    <a:bodyPr/>
                    <a:lstStyle/>
                    <a:p>
                      <a:pPr algn="ctr" rtl="1">
                        <a:lnSpc>
                          <a:spcPct val="107000"/>
                        </a:lnSpc>
                        <a:spcAft>
                          <a:spcPts val="0"/>
                        </a:spcAft>
                      </a:pPr>
                      <a:r>
                        <a:rPr lang="he-IL" sz="1100" b="1" dirty="0">
                          <a:effectLst/>
                        </a:rPr>
                        <a:t>ציור</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a:txBody>
                  <a:tcPr marL="82694" marR="82694" marT="41347" marB="41347">
                    <a:solidFill>
                      <a:schemeClr val="tx1"/>
                    </a:solidFill>
                  </a:tcPr>
                </a:tc>
                <a:tc>
                  <a:txBody>
                    <a:bodyPr/>
                    <a:lstStyle/>
                    <a:p>
                      <a:pPr algn="ctr" rtl="1">
                        <a:lnSpc>
                          <a:spcPct val="107000"/>
                        </a:lnSpc>
                        <a:spcAft>
                          <a:spcPts val="0"/>
                        </a:spcAft>
                      </a:pPr>
                      <a:r>
                        <a:rPr lang="he-IL" sz="1100" b="1" dirty="0">
                          <a:effectLst/>
                        </a:rPr>
                        <a:t>תיאור</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a:txBody>
                  <a:tcPr marL="82694" marR="82694" marT="41347" marB="41347">
                    <a:solidFill>
                      <a:schemeClr val="tx1"/>
                    </a:solidFill>
                  </a:tcPr>
                </a:tc>
                <a:extLst>
                  <a:ext uri="{0D108BD9-81ED-4DB2-BD59-A6C34878D82A}">
                    <a16:rowId xmlns:a16="http://schemas.microsoft.com/office/drawing/2014/main" val="2280975179"/>
                  </a:ext>
                </a:extLst>
              </a:tr>
              <a:tr h="143540">
                <a:tc vMerge="1">
                  <a:txBody>
                    <a:bodyPr/>
                    <a:lstStyle/>
                    <a:p>
                      <a:pPr rtl="1"/>
                      <a:endParaRPr lang="he-IL"/>
                    </a:p>
                  </a:txBody>
                  <a:tcPr/>
                </a:tc>
                <a:tc>
                  <a:txBody>
                    <a:bodyPr/>
                    <a:lstStyle/>
                    <a:p>
                      <a:pPr marL="12065" algn="r" rtl="1">
                        <a:lnSpc>
                          <a:spcPct val="115000"/>
                        </a:lnSpc>
                        <a:spcAft>
                          <a:spcPts val="0"/>
                        </a:spcAft>
                      </a:pPr>
                      <a:r>
                        <a:rPr lang="he-IL" sz="1100" b="1" dirty="0">
                          <a:effectLst/>
                        </a:rPr>
                        <a:t>א. מאפיינים קבועים של חומר בכל אחד ממצבי הצבירה (אך יכולים להשתנות במעבר ביניהם):</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a:txBody>
                  <a:tcPr marL="19585" marR="19585" marT="0" marB="0">
                    <a:solidFill>
                      <a:schemeClr val="tx1"/>
                    </a:solidFill>
                  </a:tcPr>
                </a:tc>
                <a:tc>
                  <a:txBody>
                    <a:bodyPr/>
                    <a:lstStyle/>
                    <a:p>
                      <a:pPr marL="228600" algn="ctr" rtl="1">
                        <a:lnSpc>
                          <a:spcPct val="107000"/>
                        </a:lnSpc>
                        <a:spcAft>
                          <a:spcPts val="0"/>
                        </a:spcAft>
                      </a:pPr>
                      <a:r>
                        <a:rPr lang="he-IL" sz="11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19585" marR="19585" marT="0" marB="0">
                    <a:solidFill>
                      <a:schemeClr val="tx1"/>
                    </a:solidFill>
                  </a:tcPr>
                </a:tc>
                <a:tc>
                  <a:txBody>
                    <a:bodyPr/>
                    <a:lstStyle/>
                    <a:p>
                      <a:pPr marL="228600" algn="ctr" rtl="1">
                        <a:lnSpc>
                          <a:spcPct val="107000"/>
                        </a:lnSpc>
                        <a:spcAft>
                          <a:spcPts val="0"/>
                        </a:spcAft>
                      </a:pPr>
                      <a:r>
                        <a:rPr lang="he-IL" sz="11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19585" marR="19585" marT="0" marB="0">
                    <a:solidFill>
                      <a:schemeClr val="tx1"/>
                    </a:solidFill>
                  </a:tcPr>
                </a:tc>
                <a:extLst>
                  <a:ext uri="{0D108BD9-81ED-4DB2-BD59-A6C34878D82A}">
                    <a16:rowId xmlns:a16="http://schemas.microsoft.com/office/drawing/2014/main" val="2893057641"/>
                  </a:ext>
                </a:extLst>
              </a:tr>
              <a:tr h="593316">
                <a:tc vMerge="1">
                  <a:txBody>
                    <a:bodyPr/>
                    <a:lstStyle/>
                    <a:p>
                      <a:pPr rtl="1"/>
                      <a:endParaRPr lang="he-IL"/>
                    </a:p>
                  </a:txBody>
                  <a:tcPr/>
                </a:tc>
                <a:tc>
                  <a:txBody>
                    <a:bodyPr/>
                    <a:lstStyle/>
                    <a:p>
                      <a:pPr marL="342900" lvl="0" indent="-342900" algn="r" rtl="1">
                        <a:lnSpc>
                          <a:spcPct val="150000"/>
                        </a:lnSpc>
                        <a:spcAft>
                          <a:spcPts val="0"/>
                        </a:spcAft>
                        <a:buFont typeface="Symbol" panose="05050102010706020507" pitchFamily="18" charset="2"/>
                        <a:buChar char=""/>
                      </a:pPr>
                      <a:r>
                        <a:rPr lang="he-IL" sz="1100" b="1" dirty="0">
                          <a:effectLst/>
                        </a:rPr>
                        <a:t>מסה של 1 סמ"ק</a:t>
                      </a:r>
                      <a:endParaRPr lang="en-US" sz="1100" b="1"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צבע</a:t>
                      </a:r>
                      <a:endParaRPr lang="en-US" sz="1100" b="1"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ברק</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a:txBody>
                  <a:tcPr marL="19585" marR="19585" marT="0" marB="0">
                    <a:solidFill>
                      <a:schemeClr val="tx1"/>
                    </a:solidFill>
                  </a:tcPr>
                </a:tc>
                <a:tc>
                  <a:txBody>
                    <a:bodyPr/>
                    <a:lstStyle/>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19585" marR="19585" marT="0" marB="0">
                    <a:solidFill>
                      <a:schemeClr val="tx1"/>
                    </a:solidFill>
                  </a:tcPr>
                </a:tc>
                <a:tc>
                  <a:txBody>
                    <a:bodyPr/>
                    <a:lstStyle/>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19585" marR="19585" marT="0" marB="0">
                    <a:solidFill>
                      <a:schemeClr val="tx1"/>
                    </a:solidFill>
                  </a:tcPr>
                </a:tc>
                <a:extLst>
                  <a:ext uri="{0D108BD9-81ED-4DB2-BD59-A6C34878D82A}">
                    <a16:rowId xmlns:a16="http://schemas.microsoft.com/office/drawing/2014/main" val="930960728"/>
                  </a:ext>
                </a:extLst>
              </a:tr>
              <a:tr h="188063">
                <a:tc vMerge="1">
                  <a:txBody>
                    <a:bodyPr/>
                    <a:lstStyle/>
                    <a:p>
                      <a:pPr rtl="1"/>
                      <a:endParaRPr lang="he-IL"/>
                    </a:p>
                  </a:txBody>
                  <a:tcPr/>
                </a:tc>
                <a:tc>
                  <a:txBody>
                    <a:bodyPr/>
                    <a:lstStyle/>
                    <a:p>
                      <a:pPr marL="12065" algn="r" rtl="1">
                        <a:lnSpc>
                          <a:spcPct val="115000"/>
                        </a:lnSpc>
                        <a:spcAft>
                          <a:spcPts val="0"/>
                        </a:spcAft>
                      </a:pPr>
                      <a:r>
                        <a:rPr lang="he-IL" sz="1100" b="1" dirty="0">
                          <a:effectLst/>
                        </a:rPr>
                        <a:t>ב. מאפיינים משתנים של חומר בשלושת מצבי הצבירה (בהתאם לתנאים החיצוניים):</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a:txBody>
                  <a:tcPr marL="19585" marR="19585" marT="0" marB="0">
                    <a:solidFill>
                      <a:schemeClr val="tx1"/>
                    </a:solidFill>
                  </a:tcPr>
                </a:tc>
                <a:tc>
                  <a:txBody>
                    <a:bodyPr/>
                    <a:lstStyle/>
                    <a:p>
                      <a:pPr marL="12065" algn="r" rtl="1">
                        <a:lnSpc>
                          <a:spcPct val="150000"/>
                        </a:lnSpc>
                        <a:spcAft>
                          <a:spcPts val="0"/>
                        </a:spcAft>
                      </a:pPr>
                      <a:r>
                        <a:rPr lang="he-IL"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19585" marR="19585" marT="0" marB="0">
                    <a:solidFill>
                      <a:schemeClr val="tx1"/>
                    </a:solidFill>
                  </a:tcPr>
                </a:tc>
                <a:tc>
                  <a:txBody>
                    <a:bodyPr/>
                    <a:lstStyle/>
                    <a:p>
                      <a:pPr marL="12065" algn="r" rtl="1">
                        <a:lnSpc>
                          <a:spcPct val="150000"/>
                        </a:lnSpc>
                        <a:spcAft>
                          <a:spcPts val="0"/>
                        </a:spcAft>
                      </a:pPr>
                      <a:r>
                        <a:rPr lang="he-IL"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19585" marR="19585" marT="0" marB="0">
                    <a:solidFill>
                      <a:schemeClr val="tx1"/>
                    </a:solidFill>
                  </a:tcPr>
                </a:tc>
                <a:extLst>
                  <a:ext uri="{0D108BD9-81ED-4DB2-BD59-A6C34878D82A}">
                    <a16:rowId xmlns:a16="http://schemas.microsoft.com/office/drawing/2014/main" val="2048570527"/>
                  </a:ext>
                </a:extLst>
              </a:tr>
              <a:tr h="1004512">
                <a:tc>
                  <a:txBody>
                    <a:bodyPr/>
                    <a:lstStyle/>
                    <a:p>
                      <a:pPr algn="r" rtl="1">
                        <a:lnSpc>
                          <a:spcPct val="150000"/>
                        </a:lnSpc>
                        <a:spcAft>
                          <a:spcPts val="0"/>
                        </a:spcAft>
                      </a:pPr>
                      <a:r>
                        <a:rPr lang="he-IL" sz="1100" b="1" dirty="0">
                          <a:effectLst/>
                        </a:rPr>
                        <a:t>מוצק</a:t>
                      </a:r>
                      <a:br>
                        <a:rPr lang="he-IL" sz="1100" dirty="0">
                          <a:effectLst/>
                        </a:rPr>
                      </a:b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19585" marR="19585" marT="0" marB="0">
                    <a:solidFill>
                      <a:schemeClr val="tx1"/>
                    </a:solidFill>
                  </a:tcPr>
                </a:tc>
                <a:tc>
                  <a:txBody>
                    <a:bodyPr/>
                    <a:lstStyle/>
                    <a:p>
                      <a:pPr marL="342900" lvl="0" indent="-342900" algn="r" rtl="1">
                        <a:lnSpc>
                          <a:spcPct val="150000"/>
                        </a:lnSpc>
                        <a:spcAft>
                          <a:spcPts val="0"/>
                        </a:spcAft>
                        <a:buFont typeface="Symbol" panose="05050102010706020507" pitchFamily="18" charset="2"/>
                        <a:buChar char=""/>
                      </a:pPr>
                      <a:r>
                        <a:rPr lang="he-IL" sz="1100" b="1" dirty="0">
                          <a:effectLst/>
                        </a:rPr>
                        <a:t>נפח: </a:t>
                      </a:r>
                      <a:r>
                        <a:rPr lang="he-IL" sz="1100" dirty="0">
                          <a:effectLst/>
                        </a:rPr>
                        <a:t>קבוע.</a:t>
                      </a:r>
                      <a:endParaRPr lang="en-US" sz="1100"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צורה: </a:t>
                      </a:r>
                      <a:r>
                        <a:rPr lang="he-IL" sz="1100" dirty="0">
                          <a:effectLst/>
                        </a:rPr>
                        <a:t>קבועה.</a:t>
                      </a:r>
                      <a:endParaRPr lang="en-US" sz="1100"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יכולת זרימה: </a:t>
                      </a:r>
                      <a:r>
                        <a:rPr lang="he-IL" sz="1100" dirty="0">
                          <a:effectLst/>
                        </a:rPr>
                        <a:t>לא זורם</a:t>
                      </a:r>
                      <a:endParaRPr lang="en-US" sz="1100"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יכולת התפשטות: </a:t>
                      </a:r>
                      <a:r>
                        <a:rPr lang="he-IL" sz="1100" dirty="0">
                          <a:effectLst/>
                        </a:rPr>
                        <a:t>ניתן בהשפעת חימום. </a:t>
                      </a:r>
                      <a:endParaRPr lang="en-US" sz="1100"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ניתן לדחיסה בהשפעת כוח: </a:t>
                      </a:r>
                      <a:r>
                        <a:rPr lang="he-IL" sz="1100" dirty="0">
                          <a:effectLst/>
                        </a:rPr>
                        <a:t>לא ניתן.</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19585" marR="19585" marT="0" marB="0">
                    <a:solidFill>
                      <a:schemeClr val="tx1"/>
                    </a:solidFill>
                  </a:tcPr>
                </a:tc>
                <a:tc>
                  <a:txBody>
                    <a:bodyPr/>
                    <a:lstStyle/>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r>
                        <a:rPr lang="en-US" sz="1100">
                          <a:effectLst/>
                        </a:rPr>
                        <a:t> </a:t>
                      </a:r>
                    </a:p>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19585" marR="19585" marT="0" marB="0">
                    <a:solidFill>
                      <a:schemeClr val="tx1"/>
                    </a:solidFill>
                  </a:tcPr>
                </a:tc>
                <a:tc>
                  <a:txBody>
                    <a:bodyPr/>
                    <a:lstStyle/>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r>
                        <a:rPr lang="en-US" sz="1100">
                          <a:effectLst/>
                        </a:rPr>
                        <a:t> </a:t>
                      </a:r>
                    </a:p>
                    <a:p>
                      <a:pPr marL="342900" lvl="0" indent="-342900" algn="ctr" rtl="1">
                        <a:lnSpc>
                          <a:spcPct val="150000"/>
                        </a:lnSpc>
                        <a:spcAft>
                          <a:spcPts val="0"/>
                        </a:spcAft>
                        <a:buFont typeface="Wingdings" panose="05000000000000000000" pitchFamily="2" charset="2"/>
                        <a:buChar char=""/>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19585" marR="19585" marT="0" marB="0">
                    <a:solidFill>
                      <a:schemeClr val="tx1"/>
                    </a:solidFill>
                  </a:tcPr>
                </a:tc>
                <a:extLst>
                  <a:ext uri="{0D108BD9-81ED-4DB2-BD59-A6C34878D82A}">
                    <a16:rowId xmlns:a16="http://schemas.microsoft.com/office/drawing/2014/main" val="2325336139"/>
                  </a:ext>
                </a:extLst>
              </a:tr>
              <a:tr h="1004512">
                <a:tc>
                  <a:txBody>
                    <a:bodyPr/>
                    <a:lstStyle/>
                    <a:p>
                      <a:pPr algn="r" rtl="1">
                        <a:lnSpc>
                          <a:spcPct val="150000"/>
                        </a:lnSpc>
                        <a:spcAft>
                          <a:spcPts val="0"/>
                        </a:spcAft>
                      </a:pPr>
                      <a:r>
                        <a:rPr lang="he-IL" sz="1100" b="1" dirty="0">
                          <a:effectLst/>
                        </a:rPr>
                        <a:t>נוזל</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a:txBody>
                  <a:tcPr marL="19585" marR="19585" marT="0" marB="0">
                    <a:solidFill>
                      <a:schemeClr val="tx1"/>
                    </a:solidFill>
                  </a:tcPr>
                </a:tc>
                <a:tc>
                  <a:txBody>
                    <a:bodyPr/>
                    <a:lstStyle/>
                    <a:p>
                      <a:pPr marL="342900" lvl="0" indent="-342900" algn="r" rtl="1">
                        <a:lnSpc>
                          <a:spcPct val="150000"/>
                        </a:lnSpc>
                        <a:spcAft>
                          <a:spcPts val="0"/>
                        </a:spcAft>
                        <a:buFont typeface="Symbol" panose="05050102010706020507" pitchFamily="18" charset="2"/>
                        <a:buChar char=""/>
                      </a:pPr>
                      <a:r>
                        <a:rPr lang="he-IL" sz="1100" b="1" dirty="0">
                          <a:effectLst/>
                        </a:rPr>
                        <a:t>נפח: </a:t>
                      </a:r>
                      <a:r>
                        <a:rPr lang="he-IL" sz="1100" dirty="0">
                          <a:effectLst/>
                        </a:rPr>
                        <a:t>קבוע.</a:t>
                      </a:r>
                      <a:endParaRPr lang="en-US" sz="1100"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צורה: </a:t>
                      </a:r>
                      <a:r>
                        <a:rPr lang="he-IL" sz="1100" dirty="0">
                          <a:effectLst/>
                        </a:rPr>
                        <a:t>משתנה בהתאם לצורת הכלי בו הוא נמצא.</a:t>
                      </a:r>
                      <a:endParaRPr lang="en-US" sz="1100"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יכולת זרימה: </a:t>
                      </a:r>
                      <a:r>
                        <a:rPr lang="he-IL" sz="1100" dirty="0">
                          <a:effectLst/>
                        </a:rPr>
                        <a:t>זורם ממקום למקום</a:t>
                      </a:r>
                      <a:endParaRPr lang="en-US" sz="1100"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יכולת התפשטות: </a:t>
                      </a:r>
                      <a:r>
                        <a:rPr lang="he-IL" sz="1100" dirty="0">
                          <a:effectLst/>
                        </a:rPr>
                        <a:t>יכול להתפשט בהשפעת חימום. </a:t>
                      </a:r>
                      <a:endParaRPr lang="en-US" sz="1100"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ניתן לדחיסה בהשפעת כוח: </a:t>
                      </a:r>
                      <a:r>
                        <a:rPr lang="he-IL" sz="1100" dirty="0">
                          <a:effectLst/>
                        </a:rPr>
                        <a:t>לא ניתן</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19585" marR="19585" marT="0" marB="0">
                    <a:solidFill>
                      <a:schemeClr val="tx1"/>
                    </a:solidFill>
                  </a:tcPr>
                </a:tc>
                <a:tc>
                  <a:txBody>
                    <a:bodyPr/>
                    <a:lstStyle/>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r>
                        <a:rPr lang="en-US" sz="1100">
                          <a:effectLst/>
                        </a:rPr>
                        <a:t> </a:t>
                      </a:r>
                    </a:p>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19585" marR="19585" marT="0" marB="0">
                    <a:solidFill>
                      <a:schemeClr val="tx1"/>
                    </a:solidFill>
                  </a:tcPr>
                </a:tc>
                <a:tc>
                  <a:txBody>
                    <a:bodyPr/>
                    <a:lstStyle/>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r>
                        <a:rPr lang="en-US" sz="1100">
                          <a:effectLst/>
                        </a:rPr>
                        <a:t> </a:t>
                      </a:r>
                    </a:p>
                    <a:p>
                      <a:pPr marL="342900" lvl="0" indent="-342900" algn="ctr" rtl="1">
                        <a:lnSpc>
                          <a:spcPct val="150000"/>
                        </a:lnSpc>
                        <a:spcAft>
                          <a:spcPts val="0"/>
                        </a:spcAft>
                        <a:buFont typeface="Wingdings" panose="05000000000000000000" pitchFamily="2" charset="2"/>
                        <a:buChar char=""/>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19585" marR="19585" marT="0" marB="0">
                    <a:solidFill>
                      <a:schemeClr val="tx1"/>
                    </a:solidFill>
                  </a:tcPr>
                </a:tc>
                <a:extLst>
                  <a:ext uri="{0D108BD9-81ED-4DB2-BD59-A6C34878D82A}">
                    <a16:rowId xmlns:a16="http://schemas.microsoft.com/office/drawing/2014/main" val="948774001"/>
                  </a:ext>
                </a:extLst>
              </a:tr>
              <a:tr h="1209654">
                <a:tc>
                  <a:txBody>
                    <a:bodyPr/>
                    <a:lstStyle/>
                    <a:p>
                      <a:pPr algn="r" rtl="1">
                        <a:lnSpc>
                          <a:spcPct val="150000"/>
                        </a:lnSpc>
                        <a:spcAft>
                          <a:spcPts val="0"/>
                        </a:spcAft>
                      </a:pPr>
                      <a:r>
                        <a:rPr lang="he-IL" sz="1100" b="1" dirty="0">
                          <a:effectLst/>
                        </a:rPr>
                        <a:t>גז</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a:txBody>
                  <a:tcPr marL="19585" marR="19585" marT="0" marB="0">
                    <a:solidFill>
                      <a:schemeClr val="tx1"/>
                    </a:solidFill>
                  </a:tcPr>
                </a:tc>
                <a:tc>
                  <a:txBody>
                    <a:bodyPr/>
                    <a:lstStyle/>
                    <a:p>
                      <a:pPr marL="342900" lvl="0" indent="-342900" algn="r" rtl="1">
                        <a:lnSpc>
                          <a:spcPct val="150000"/>
                        </a:lnSpc>
                        <a:spcAft>
                          <a:spcPts val="0"/>
                        </a:spcAft>
                        <a:buFont typeface="Symbol" panose="05050102010706020507" pitchFamily="18" charset="2"/>
                        <a:buChar char=""/>
                      </a:pPr>
                      <a:r>
                        <a:rPr lang="he-IL" sz="1100" b="1" dirty="0">
                          <a:effectLst/>
                        </a:rPr>
                        <a:t>נפח: </a:t>
                      </a:r>
                      <a:r>
                        <a:rPr lang="he-IL" sz="1100" dirty="0">
                          <a:effectLst/>
                        </a:rPr>
                        <a:t>משתנה, הוא תופס את כל נפח הכלי בו הוא נמצא.</a:t>
                      </a:r>
                      <a:endParaRPr lang="en-US" sz="1100"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צורה: </a:t>
                      </a:r>
                      <a:r>
                        <a:rPr lang="he-IL" sz="1100" dirty="0">
                          <a:effectLst/>
                        </a:rPr>
                        <a:t>משתנה בהתאם לצורת הכלי בו הוא נמצא.</a:t>
                      </a:r>
                      <a:endParaRPr lang="en-US" sz="1100"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יכולת זרימה: </a:t>
                      </a:r>
                      <a:r>
                        <a:rPr lang="he-IL" sz="1100" dirty="0">
                          <a:effectLst/>
                        </a:rPr>
                        <a:t>האוויר זורם ממקום למקום</a:t>
                      </a:r>
                      <a:endParaRPr lang="en-US" sz="1100"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יכולת התפשטות: </a:t>
                      </a:r>
                      <a:r>
                        <a:rPr lang="he-IL" sz="1100" dirty="0">
                          <a:effectLst/>
                        </a:rPr>
                        <a:t>תופס תמיד את כל נפח הכלי בטמפרטורה קבועה וגם יכול להתפשט בהשפעת חימום.</a:t>
                      </a:r>
                      <a:endParaRPr lang="en-US" sz="1100" dirty="0">
                        <a:effectLst/>
                      </a:endParaRPr>
                    </a:p>
                    <a:p>
                      <a:pPr marL="342900" lvl="0" indent="-342900" algn="r" rtl="1">
                        <a:lnSpc>
                          <a:spcPct val="150000"/>
                        </a:lnSpc>
                        <a:spcAft>
                          <a:spcPts val="0"/>
                        </a:spcAft>
                        <a:buFont typeface="Symbol" panose="05050102010706020507" pitchFamily="18" charset="2"/>
                        <a:buChar char=""/>
                      </a:pPr>
                      <a:r>
                        <a:rPr lang="he-IL" sz="1100" dirty="0">
                          <a:effectLst/>
                        </a:rPr>
                        <a:t>ניתן לדחיסה בהשפעת כוח: ניתן.</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19585" marR="19585" marT="0" marB="0">
                    <a:solidFill>
                      <a:schemeClr val="tx1"/>
                    </a:solidFill>
                  </a:tcPr>
                </a:tc>
                <a:tc>
                  <a:txBody>
                    <a:bodyPr/>
                    <a:lstStyle/>
                    <a:p>
                      <a:pPr marL="342900" lvl="0" indent="-342900" algn="ctr" rtl="1">
                        <a:lnSpc>
                          <a:spcPct val="150000"/>
                        </a:lnSpc>
                        <a:spcAft>
                          <a:spcPts val="0"/>
                        </a:spcAft>
                        <a:buFont typeface="Wingdings" panose="05000000000000000000" pitchFamily="2" charset="2"/>
                        <a:buChar char=""/>
                      </a:pPr>
                      <a:r>
                        <a:rPr lang="he-IL" sz="1100" dirty="0">
                          <a:effectLst/>
                        </a:rPr>
                        <a:t> </a:t>
                      </a:r>
                      <a:endParaRPr lang="en-US" sz="1100" dirty="0">
                        <a:effectLst/>
                      </a:endParaRPr>
                    </a:p>
                    <a:p>
                      <a:pPr marL="342900" lvl="0" indent="-342900" algn="ctr" rtl="1">
                        <a:lnSpc>
                          <a:spcPct val="150000"/>
                        </a:lnSpc>
                        <a:spcAft>
                          <a:spcPts val="0"/>
                        </a:spcAft>
                        <a:buFont typeface="Wingdings" panose="05000000000000000000" pitchFamily="2" charset="2"/>
                        <a:buChar char=""/>
                      </a:pPr>
                      <a:r>
                        <a:rPr lang="he-IL" sz="1100" dirty="0">
                          <a:effectLst/>
                        </a:rPr>
                        <a:t> </a:t>
                      </a:r>
                      <a:endParaRPr lang="en-US" sz="1100" dirty="0">
                        <a:effectLst/>
                      </a:endParaRPr>
                    </a:p>
                    <a:p>
                      <a:pPr marL="342900" lvl="0" indent="-342900" algn="ctr" rtl="1">
                        <a:lnSpc>
                          <a:spcPct val="150000"/>
                        </a:lnSpc>
                        <a:spcAft>
                          <a:spcPts val="0"/>
                        </a:spcAft>
                        <a:buFont typeface="Wingdings" panose="05000000000000000000" pitchFamily="2" charset="2"/>
                        <a:buChar char=""/>
                      </a:pPr>
                      <a:r>
                        <a:rPr lang="he-IL" sz="1100" dirty="0">
                          <a:effectLst/>
                        </a:rPr>
                        <a:t> </a:t>
                      </a:r>
                      <a:endParaRPr lang="en-US" sz="1100" dirty="0">
                        <a:effectLst/>
                      </a:endParaRPr>
                    </a:p>
                    <a:p>
                      <a:pPr marL="342900" lvl="0" indent="-342900" algn="ctr" rtl="1">
                        <a:lnSpc>
                          <a:spcPct val="150000"/>
                        </a:lnSpc>
                        <a:spcAft>
                          <a:spcPts val="0"/>
                        </a:spcAft>
                        <a:buFont typeface="Wingdings" panose="05000000000000000000" pitchFamily="2" charset="2"/>
                        <a:buChar char=""/>
                      </a:pPr>
                      <a:br>
                        <a:rPr lang="he-IL" sz="1100" dirty="0">
                          <a:effectLst/>
                        </a:rPr>
                      </a:b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19585" marR="19585" marT="0" marB="0">
                    <a:solidFill>
                      <a:schemeClr val="tx1"/>
                    </a:solidFill>
                  </a:tcPr>
                </a:tc>
                <a:tc>
                  <a:txBody>
                    <a:bodyPr/>
                    <a:lstStyle/>
                    <a:p>
                      <a:pPr marL="342900" lvl="0" indent="-342900" algn="ctr" rtl="1">
                        <a:lnSpc>
                          <a:spcPct val="150000"/>
                        </a:lnSpc>
                        <a:spcAft>
                          <a:spcPts val="0"/>
                        </a:spcAft>
                        <a:buFont typeface="Wingdings" panose="05000000000000000000" pitchFamily="2" charset="2"/>
                        <a:buChar char=""/>
                      </a:pPr>
                      <a:r>
                        <a:rPr lang="he-IL" sz="1100" dirty="0">
                          <a:effectLst/>
                        </a:rPr>
                        <a:t> </a:t>
                      </a:r>
                      <a:endParaRPr lang="en-US" sz="1100" dirty="0">
                        <a:effectLst/>
                      </a:endParaRPr>
                    </a:p>
                    <a:p>
                      <a:pPr marL="342900" lvl="0" indent="-342900" algn="ctr" rtl="1">
                        <a:lnSpc>
                          <a:spcPct val="150000"/>
                        </a:lnSpc>
                        <a:spcAft>
                          <a:spcPts val="0"/>
                        </a:spcAft>
                        <a:buFont typeface="Wingdings" panose="05000000000000000000" pitchFamily="2" charset="2"/>
                        <a:buChar char=""/>
                      </a:pPr>
                      <a:r>
                        <a:rPr lang="he-IL" sz="1100" dirty="0">
                          <a:effectLst/>
                        </a:rPr>
                        <a:t> </a:t>
                      </a:r>
                      <a:endParaRPr lang="en-US" sz="1100" dirty="0">
                        <a:effectLst/>
                      </a:endParaRPr>
                    </a:p>
                    <a:p>
                      <a:pPr marL="342900" lvl="0" indent="-342900" algn="ctr" rtl="1">
                        <a:lnSpc>
                          <a:spcPct val="150000"/>
                        </a:lnSpc>
                        <a:spcAft>
                          <a:spcPts val="0"/>
                        </a:spcAft>
                        <a:buFont typeface="Wingdings" panose="05000000000000000000" pitchFamily="2" charset="2"/>
                        <a:buChar char=""/>
                      </a:pPr>
                      <a:r>
                        <a:rPr lang="he-IL" sz="1100" dirty="0">
                          <a:effectLst/>
                        </a:rPr>
                        <a:t> </a:t>
                      </a:r>
                      <a:endParaRPr lang="en-US" sz="1100" dirty="0">
                        <a:effectLst/>
                      </a:endParaRPr>
                    </a:p>
                    <a:p>
                      <a:pPr marL="342900" lvl="0" indent="-342900" algn="ctr" rtl="1">
                        <a:lnSpc>
                          <a:spcPct val="150000"/>
                        </a:lnSpc>
                        <a:spcAft>
                          <a:spcPts val="0"/>
                        </a:spcAft>
                        <a:buFont typeface="Wingdings" panose="05000000000000000000" pitchFamily="2" charset="2"/>
                        <a:buChar char=""/>
                      </a:pPr>
                      <a:br>
                        <a:rPr lang="he-IL" sz="1100" dirty="0">
                          <a:effectLst/>
                        </a:rPr>
                      </a:br>
                      <a:r>
                        <a:rPr lang="en-US" sz="11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19585" marR="19585" marT="0" marB="0">
                    <a:solidFill>
                      <a:schemeClr val="tx1"/>
                    </a:solidFill>
                  </a:tcPr>
                </a:tc>
                <a:extLst>
                  <a:ext uri="{0D108BD9-81ED-4DB2-BD59-A6C34878D82A}">
                    <a16:rowId xmlns:a16="http://schemas.microsoft.com/office/drawing/2014/main" val="3315440200"/>
                  </a:ext>
                </a:extLst>
              </a:tr>
            </a:tbl>
          </a:graphicData>
        </a:graphic>
      </p:graphicFrame>
      <p:sp>
        <p:nvSpPr>
          <p:cNvPr id="9" name="תיבת טקסט 8">
            <a:extLst>
              <a:ext uri="{FF2B5EF4-FFF2-40B4-BE49-F238E27FC236}">
                <a16:creationId xmlns:a16="http://schemas.microsoft.com/office/drawing/2014/main" id="{A2DB34FA-65C1-4BA4-967C-194152AE8AE7}"/>
              </a:ext>
            </a:extLst>
          </p:cNvPr>
          <p:cNvSpPr txBox="1"/>
          <p:nvPr/>
        </p:nvSpPr>
        <p:spPr>
          <a:xfrm>
            <a:off x="-138224" y="489098"/>
            <a:ext cx="9282224" cy="646331"/>
          </a:xfrm>
          <a:prstGeom prst="rect">
            <a:avLst/>
          </a:prstGeom>
          <a:noFill/>
        </p:spPr>
        <p:txBody>
          <a:bodyPr wrap="square" rtlCol="1">
            <a:spAutoFit/>
          </a:bodyPr>
          <a:lstStyle/>
          <a:p>
            <a:pPr algn="r" rtl="1"/>
            <a:r>
              <a:rPr lang="he-IL" b="1" dirty="0"/>
              <a:t>טבלה מס' 1: הערכת המאפיינים המוחשיים של החומר (ברמת המאקרו) </a:t>
            </a:r>
            <a:r>
              <a:rPr lang="he-IL" sz="1400" dirty="0"/>
              <a:t>(התייחסו רק למאפיינים המתאימים)</a:t>
            </a:r>
            <a:endParaRPr lang="en-US" dirty="0"/>
          </a:p>
          <a:p>
            <a:pPr algn="r" rtl="1"/>
            <a:endParaRPr lang="he-IL" dirty="0"/>
          </a:p>
        </p:txBody>
      </p:sp>
      <p:sp>
        <p:nvSpPr>
          <p:cNvPr id="10" name="מלבן מעוגל 4" descr="מלבן להבלטה של הטקסט">
            <a:extLst>
              <a:ext uri="{FF2B5EF4-FFF2-40B4-BE49-F238E27FC236}">
                <a16:creationId xmlns:a16="http://schemas.microsoft.com/office/drawing/2014/main" id="{FE8A31FD-330F-4A6D-9FAE-600E07E170A5}"/>
              </a:ext>
            </a:extLst>
          </p:cNvPr>
          <p:cNvSpPr/>
          <p:nvPr/>
        </p:nvSpPr>
        <p:spPr>
          <a:xfrm>
            <a:off x="5083444" y="3918547"/>
            <a:ext cx="3068664" cy="402956"/>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bg1"/>
              </a:solidFill>
            </a:endParaRPr>
          </a:p>
        </p:txBody>
      </p:sp>
    </p:spTree>
    <p:extLst>
      <p:ext uri="{BB962C8B-B14F-4D97-AF65-F5344CB8AC3E}">
        <p14:creationId xmlns:p14="http://schemas.microsoft.com/office/powerpoint/2010/main" val="1947305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a:extLst>
              <a:ext uri="{FF2B5EF4-FFF2-40B4-BE49-F238E27FC236}">
                <a16:creationId xmlns:a16="http://schemas.microsoft.com/office/drawing/2014/main" id="{57DFA838-EE16-421A-9FC0-1DFB6B7F8E61}"/>
              </a:ext>
            </a:extLst>
          </p:cNvPr>
          <p:cNvGraphicFramePr>
            <a:graphicFrameLocks noGrp="1"/>
          </p:cNvGraphicFramePr>
          <p:nvPr>
            <p:extLst>
              <p:ext uri="{D42A27DB-BD31-4B8C-83A1-F6EECF244321}">
                <p14:modId xmlns:p14="http://schemas.microsoft.com/office/powerpoint/2010/main" val="3417602746"/>
              </p:ext>
            </p:extLst>
          </p:nvPr>
        </p:nvGraphicFramePr>
        <p:xfrm>
          <a:off x="191383" y="515735"/>
          <a:ext cx="8654903" cy="6289042"/>
        </p:xfrm>
        <a:graphic>
          <a:graphicData uri="http://schemas.openxmlformats.org/drawingml/2006/table">
            <a:tbl>
              <a:tblPr rtl="1" firstRow="1" bandRow="1">
                <a:tableStyleId>{D7AC3CCA-C797-4891-BE02-D94E43425B78}</a:tableStyleId>
              </a:tblPr>
              <a:tblGrid>
                <a:gridCol w="680484">
                  <a:extLst>
                    <a:ext uri="{9D8B030D-6E8A-4147-A177-3AD203B41FA5}">
                      <a16:colId xmlns:a16="http://schemas.microsoft.com/office/drawing/2014/main" val="679600075"/>
                    </a:ext>
                  </a:extLst>
                </a:gridCol>
                <a:gridCol w="6517755">
                  <a:extLst>
                    <a:ext uri="{9D8B030D-6E8A-4147-A177-3AD203B41FA5}">
                      <a16:colId xmlns:a16="http://schemas.microsoft.com/office/drawing/2014/main" val="1565643389"/>
                    </a:ext>
                  </a:extLst>
                </a:gridCol>
                <a:gridCol w="728332">
                  <a:extLst>
                    <a:ext uri="{9D8B030D-6E8A-4147-A177-3AD203B41FA5}">
                      <a16:colId xmlns:a16="http://schemas.microsoft.com/office/drawing/2014/main" val="2899634303"/>
                    </a:ext>
                  </a:extLst>
                </a:gridCol>
                <a:gridCol w="728332">
                  <a:extLst>
                    <a:ext uri="{9D8B030D-6E8A-4147-A177-3AD203B41FA5}">
                      <a16:colId xmlns:a16="http://schemas.microsoft.com/office/drawing/2014/main" val="738900017"/>
                    </a:ext>
                  </a:extLst>
                </a:gridCol>
              </a:tblGrid>
              <a:tr h="591301">
                <a:tc rowSpan="4">
                  <a:txBody>
                    <a:bodyPr/>
                    <a:lstStyle/>
                    <a:p>
                      <a:pPr algn="r" rtl="1">
                        <a:lnSpc>
                          <a:spcPct val="150000"/>
                        </a:lnSpc>
                        <a:spcAft>
                          <a:spcPts val="0"/>
                        </a:spcAft>
                      </a:pPr>
                      <a:r>
                        <a:rPr lang="he-IL" sz="1100">
                          <a:effectLst/>
                        </a:rPr>
                        <a:t>מצב הצבירה</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17493" marR="17493" marT="0" marB="0">
                    <a:solidFill>
                      <a:schemeClr val="tx1"/>
                    </a:solidFill>
                  </a:tcPr>
                </a:tc>
                <a:tc>
                  <a:txBody>
                    <a:bodyPr/>
                    <a:lstStyle/>
                    <a:p>
                      <a:pPr algn="ctr" rtl="1">
                        <a:lnSpc>
                          <a:spcPct val="107000"/>
                        </a:lnSpc>
                        <a:spcAft>
                          <a:spcPts val="0"/>
                        </a:spcAft>
                      </a:pPr>
                      <a:br>
                        <a:rPr lang="he-IL" sz="1100" b="1" dirty="0">
                          <a:effectLst/>
                        </a:rPr>
                      </a:br>
                      <a:r>
                        <a:rPr lang="he-IL" sz="1100" b="1" dirty="0">
                          <a:effectLst/>
                        </a:rPr>
                        <a:t> המאפיינים המוחשיים של החומר בכל אחד ממצבי הצבירה</a:t>
                      </a:r>
                      <a:br>
                        <a:rPr lang="he-IL" sz="1100" b="1" dirty="0">
                          <a:effectLst/>
                        </a:rPr>
                      </a:br>
                      <a:endParaRPr lang="en-US" sz="1100" b="1" dirty="0">
                        <a:effectLst/>
                        <a:latin typeface="Calibri" panose="020F0502020204030204" pitchFamily="34" charset="0"/>
                        <a:ea typeface="Calibri" panose="020F0502020204030204" pitchFamily="34" charset="0"/>
                        <a:cs typeface="Arial" panose="020B0604020202020204" pitchFamily="34" charset="0"/>
                      </a:endParaRPr>
                    </a:p>
                  </a:txBody>
                  <a:tcPr marL="17493" marR="17493" marT="0" marB="0">
                    <a:solidFill>
                      <a:schemeClr val="tx1"/>
                    </a:solidFill>
                  </a:tcPr>
                </a:tc>
                <a:tc gridSpan="2">
                  <a:txBody>
                    <a:bodyPr/>
                    <a:lstStyle/>
                    <a:p>
                      <a:pPr algn="ctr" rtl="1">
                        <a:lnSpc>
                          <a:spcPct val="107000"/>
                        </a:lnSpc>
                        <a:spcAft>
                          <a:spcPts val="0"/>
                        </a:spcAft>
                      </a:pPr>
                      <a:r>
                        <a:rPr lang="he-IL" sz="1100" b="1" dirty="0">
                          <a:effectLst/>
                        </a:rPr>
                        <a:t>הערכה: האם ציירתי ותיארתי נכון?</a:t>
                      </a:r>
                      <a:br>
                        <a:rPr lang="he-IL" sz="1100" b="1" dirty="0">
                          <a:effectLst/>
                        </a:rPr>
                      </a:br>
                      <a:r>
                        <a:rPr lang="he-IL" sz="1100" b="1" dirty="0">
                          <a:effectLst/>
                        </a:rPr>
                        <a:t>סמנו בריבוע:</a:t>
                      </a:r>
                      <a:br>
                        <a:rPr lang="he-IL" sz="1100" b="1" dirty="0">
                          <a:effectLst/>
                        </a:rPr>
                      </a:br>
                      <a:r>
                        <a:rPr lang="he-IL" sz="1100" b="1" dirty="0">
                          <a:effectLst/>
                        </a:rPr>
                        <a:t> כן (Ѵ) או לא</a:t>
                      </a:r>
                      <a:r>
                        <a:rPr lang="en-US" sz="1100" b="1" dirty="0">
                          <a:effectLst/>
                        </a:rPr>
                        <a:t>X) </a:t>
                      </a:r>
                      <a:r>
                        <a:rPr lang="he-IL" sz="1100" b="1" dirty="0">
                          <a:effectLst/>
                        </a:rPr>
                        <a:t>)</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a:txBody>
                  <a:tcPr marL="17493" marR="17493" marT="0" marB="0">
                    <a:solidFill>
                      <a:schemeClr val="tx1"/>
                    </a:solidFill>
                  </a:tcPr>
                </a:tc>
                <a:tc hMerge="1">
                  <a:txBody>
                    <a:bodyPr/>
                    <a:lstStyle/>
                    <a:p>
                      <a:pPr rtl="1"/>
                      <a:endParaRPr lang="he-IL"/>
                    </a:p>
                  </a:txBody>
                  <a:tcPr/>
                </a:tc>
                <a:extLst>
                  <a:ext uri="{0D108BD9-81ED-4DB2-BD59-A6C34878D82A}">
                    <a16:rowId xmlns:a16="http://schemas.microsoft.com/office/drawing/2014/main" val="418258939"/>
                  </a:ext>
                </a:extLst>
              </a:tr>
              <a:tr h="150555">
                <a:tc vMerge="1">
                  <a:txBody>
                    <a:bodyPr/>
                    <a:lstStyle/>
                    <a:p>
                      <a:pPr rtl="1"/>
                      <a:endParaRPr lang="he-IL"/>
                    </a:p>
                  </a:txBody>
                  <a:tcPr/>
                </a:tc>
                <a:tc>
                  <a:txBody>
                    <a:bodyPr/>
                    <a:lstStyle/>
                    <a:p>
                      <a:pPr algn="r" rtl="1">
                        <a:lnSpc>
                          <a:spcPct val="107000"/>
                        </a:lnSpc>
                        <a:spcAft>
                          <a:spcPts val="0"/>
                        </a:spcAft>
                      </a:pPr>
                      <a:r>
                        <a:rPr lang="he-IL" sz="1100" b="1">
                          <a:effectLst/>
                        </a:rPr>
                        <a:t>א. מאפיינים קבועים בשלושת מצבי הצבירה:</a:t>
                      </a:r>
                      <a:endParaRPr lang="en-US" sz="1100" b="1">
                        <a:effectLst/>
                        <a:latin typeface="Calibri" panose="020F0502020204030204" pitchFamily="34" charset="0"/>
                        <a:ea typeface="Calibri" panose="020F0502020204030204" pitchFamily="34" charset="0"/>
                        <a:cs typeface="Arial" panose="020B0604020202020204" pitchFamily="34" charset="0"/>
                      </a:endParaRPr>
                    </a:p>
                  </a:txBody>
                  <a:tcPr marL="17493" marR="17493" marT="0" marB="0">
                    <a:solidFill>
                      <a:schemeClr val="tx1"/>
                    </a:solidFill>
                  </a:tcPr>
                </a:tc>
                <a:tc>
                  <a:txBody>
                    <a:bodyPr/>
                    <a:lstStyle/>
                    <a:p>
                      <a:pPr algn="ctr" rtl="1">
                        <a:lnSpc>
                          <a:spcPct val="115000"/>
                        </a:lnSpc>
                        <a:spcAft>
                          <a:spcPts val="0"/>
                        </a:spcAft>
                      </a:pPr>
                      <a:r>
                        <a:rPr lang="he-IL" sz="1100" b="1">
                          <a:effectLst/>
                        </a:rPr>
                        <a:t>   תיאור</a:t>
                      </a:r>
                      <a:endParaRPr lang="en-US" sz="1100" b="1">
                        <a:effectLst/>
                        <a:latin typeface="Calibri" panose="020F0502020204030204" pitchFamily="34" charset="0"/>
                        <a:ea typeface="Calibri" panose="020F0502020204030204" pitchFamily="34" charset="0"/>
                        <a:cs typeface="Arial" panose="020B0604020202020204" pitchFamily="34" charset="0"/>
                      </a:endParaRPr>
                    </a:p>
                  </a:txBody>
                  <a:tcPr marL="17493" marR="17493" marT="0" marB="0">
                    <a:solidFill>
                      <a:schemeClr val="tx1"/>
                    </a:solidFill>
                  </a:tcPr>
                </a:tc>
                <a:tc>
                  <a:txBody>
                    <a:bodyPr/>
                    <a:lstStyle/>
                    <a:p>
                      <a:pPr algn="ctr" rtl="1">
                        <a:lnSpc>
                          <a:spcPct val="115000"/>
                        </a:lnSpc>
                        <a:spcAft>
                          <a:spcPts val="0"/>
                        </a:spcAft>
                      </a:pPr>
                      <a:r>
                        <a:rPr lang="he-IL" sz="1100" b="1" dirty="0">
                          <a:effectLst/>
                        </a:rPr>
                        <a:t>   ציור</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a:txBody>
                  <a:tcPr marL="17493" marR="17493" marT="0" marB="0">
                    <a:solidFill>
                      <a:schemeClr val="tx1"/>
                    </a:solidFill>
                  </a:tcPr>
                </a:tc>
                <a:extLst>
                  <a:ext uri="{0D108BD9-81ED-4DB2-BD59-A6C34878D82A}">
                    <a16:rowId xmlns:a16="http://schemas.microsoft.com/office/drawing/2014/main" val="1612008412"/>
                  </a:ext>
                </a:extLst>
              </a:tr>
              <a:tr h="606987">
                <a:tc vMerge="1">
                  <a:txBody>
                    <a:bodyPr/>
                    <a:lstStyle/>
                    <a:p>
                      <a:pPr rtl="1"/>
                      <a:endParaRPr lang="he-IL"/>
                    </a:p>
                  </a:txBody>
                  <a:tcPr/>
                </a:tc>
                <a:tc>
                  <a:txBody>
                    <a:bodyPr/>
                    <a:lstStyle/>
                    <a:p>
                      <a:pPr marL="342900" lvl="0" indent="-342900" algn="r" rtl="1">
                        <a:lnSpc>
                          <a:spcPct val="150000"/>
                        </a:lnSpc>
                        <a:spcAft>
                          <a:spcPts val="0"/>
                        </a:spcAft>
                        <a:buFont typeface="Symbol" panose="05050102010706020507" pitchFamily="18" charset="2"/>
                        <a:buChar char=""/>
                      </a:pPr>
                      <a:r>
                        <a:rPr lang="he-IL" sz="1100" b="1" dirty="0">
                          <a:effectLst/>
                        </a:rPr>
                        <a:t>סוג החלקיקים </a:t>
                      </a:r>
                      <a:endParaRPr lang="en-US" sz="1100" b="1"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גודל החלקיקים </a:t>
                      </a:r>
                      <a:endParaRPr lang="en-US" sz="1100" b="1"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מספר החלקיקים במערכת סגורה</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a:txBody>
                  <a:tcPr marL="17493" marR="17493" marT="0" marB="0">
                    <a:solidFill>
                      <a:schemeClr val="tx1"/>
                    </a:solidFill>
                  </a:tcPr>
                </a:tc>
                <a:tc>
                  <a:txBody>
                    <a:bodyPr/>
                    <a:lstStyle/>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17493" marR="17493" marT="0" marB="0">
                    <a:solidFill>
                      <a:schemeClr val="tx1"/>
                    </a:solidFill>
                  </a:tcPr>
                </a:tc>
                <a:tc>
                  <a:txBody>
                    <a:bodyPr/>
                    <a:lstStyle/>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17493" marR="17493" marT="0" marB="0">
                    <a:solidFill>
                      <a:schemeClr val="tx1"/>
                    </a:solidFill>
                  </a:tcPr>
                </a:tc>
                <a:extLst>
                  <a:ext uri="{0D108BD9-81ED-4DB2-BD59-A6C34878D82A}">
                    <a16:rowId xmlns:a16="http://schemas.microsoft.com/office/drawing/2014/main" val="1018799147"/>
                  </a:ext>
                </a:extLst>
              </a:tr>
              <a:tr h="187279">
                <a:tc vMerge="1">
                  <a:txBody>
                    <a:bodyPr/>
                    <a:lstStyle/>
                    <a:p>
                      <a:pPr rtl="1"/>
                      <a:endParaRPr lang="he-IL"/>
                    </a:p>
                  </a:txBody>
                  <a:tcPr/>
                </a:tc>
                <a:tc>
                  <a:txBody>
                    <a:bodyPr/>
                    <a:lstStyle/>
                    <a:p>
                      <a:pPr algn="r" rtl="1">
                        <a:lnSpc>
                          <a:spcPct val="150000"/>
                        </a:lnSpc>
                        <a:spcAft>
                          <a:spcPts val="0"/>
                        </a:spcAft>
                      </a:pPr>
                      <a:r>
                        <a:rPr lang="he-IL" sz="1100" b="1" dirty="0">
                          <a:effectLst/>
                        </a:rPr>
                        <a:t>ב. מאפיינים משתנים בין שלושת מצבי הצבירה:</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a:txBody>
                  <a:tcPr marL="17493" marR="17493" marT="0" marB="0">
                    <a:solidFill>
                      <a:schemeClr val="tx1"/>
                    </a:solidFill>
                  </a:tcPr>
                </a:tc>
                <a:tc gridSpan="2">
                  <a:txBody>
                    <a:bodyPr/>
                    <a:lstStyle/>
                    <a:p>
                      <a:pPr marL="228600" algn="r" rtl="1">
                        <a:lnSpc>
                          <a:spcPct val="150000"/>
                        </a:lnSpc>
                        <a:spcAft>
                          <a:spcPts val="0"/>
                        </a:spcAft>
                      </a:pPr>
                      <a:r>
                        <a:rPr lang="he-IL"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17493" marR="17493" marT="0" marB="0">
                    <a:solidFill>
                      <a:schemeClr val="tx1"/>
                    </a:solidFill>
                  </a:tcPr>
                </a:tc>
                <a:tc hMerge="1">
                  <a:txBody>
                    <a:bodyPr/>
                    <a:lstStyle/>
                    <a:p>
                      <a:pPr rtl="1"/>
                      <a:endParaRPr lang="he-IL"/>
                    </a:p>
                  </a:txBody>
                  <a:tcPr/>
                </a:tc>
                <a:extLst>
                  <a:ext uri="{0D108BD9-81ED-4DB2-BD59-A6C34878D82A}">
                    <a16:rowId xmlns:a16="http://schemas.microsoft.com/office/drawing/2014/main" val="1014761714"/>
                  </a:ext>
                </a:extLst>
              </a:tr>
              <a:tr h="1027597">
                <a:tc>
                  <a:txBody>
                    <a:bodyPr/>
                    <a:lstStyle/>
                    <a:p>
                      <a:pPr algn="r" rtl="1">
                        <a:lnSpc>
                          <a:spcPct val="150000"/>
                        </a:lnSpc>
                        <a:spcAft>
                          <a:spcPts val="0"/>
                        </a:spcAft>
                      </a:pPr>
                      <a:r>
                        <a:rPr lang="he-IL" sz="1100" b="1" dirty="0">
                          <a:effectLst/>
                        </a:rPr>
                        <a:t>מוצק</a:t>
                      </a:r>
                      <a:br>
                        <a:rPr lang="he-IL" sz="1100" b="1" dirty="0">
                          <a:effectLst/>
                        </a:rPr>
                      </a:br>
                      <a:endParaRPr lang="en-US" sz="1100" b="1" dirty="0">
                        <a:effectLst/>
                        <a:latin typeface="Calibri" panose="020F0502020204030204" pitchFamily="34" charset="0"/>
                        <a:ea typeface="Calibri" panose="020F0502020204030204" pitchFamily="34" charset="0"/>
                        <a:cs typeface="Arial" panose="020B0604020202020204" pitchFamily="34" charset="0"/>
                      </a:endParaRPr>
                    </a:p>
                  </a:txBody>
                  <a:tcPr marL="17493" marR="17493" marT="0" marB="0">
                    <a:solidFill>
                      <a:schemeClr val="tx1"/>
                    </a:solidFill>
                  </a:tcPr>
                </a:tc>
                <a:tc>
                  <a:txBody>
                    <a:bodyPr/>
                    <a:lstStyle/>
                    <a:p>
                      <a:pPr marL="342900" lvl="0" indent="-342900" algn="r" rtl="1">
                        <a:lnSpc>
                          <a:spcPct val="150000"/>
                        </a:lnSpc>
                        <a:spcAft>
                          <a:spcPts val="0"/>
                        </a:spcAft>
                        <a:buFont typeface="Symbol" panose="05050102010706020507" pitchFamily="18" charset="2"/>
                        <a:buChar char=""/>
                      </a:pPr>
                      <a:r>
                        <a:rPr lang="he-IL" sz="1100" b="1" dirty="0">
                          <a:effectLst/>
                        </a:rPr>
                        <a:t>סידור</a:t>
                      </a:r>
                      <a:r>
                        <a:rPr lang="en-US" sz="1100" b="1" dirty="0">
                          <a:effectLst/>
                        </a:rPr>
                        <a:t>:</a:t>
                      </a:r>
                      <a:r>
                        <a:rPr lang="he-IL" sz="1100" b="1" dirty="0">
                          <a:effectLst/>
                        </a:rPr>
                        <a:t> </a:t>
                      </a:r>
                      <a:r>
                        <a:rPr lang="he-IL" sz="1100" dirty="0">
                          <a:effectLst/>
                        </a:rPr>
                        <a:t>החלקיקים ערוכים בצבר, במבנה קבוע ומסודר בשכבות.</a:t>
                      </a:r>
                      <a:endParaRPr lang="en-US" sz="1100"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מרחק</a:t>
                      </a:r>
                      <a:r>
                        <a:rPr lang="en-US" sz="1100" b="1" dirty="0">
                          <a:effectLst/>
                        </a:rPr>
                        <a:t> :</a:t>
                      </a:r>
                      <a:r>
                        <a:rPr lang="he-IL" sz="1100" dirty="0">
                          <a:effectLst/>
                        </a:rPr>
                        <a:t>המרחק בין החלקיקים קטן ביותר </a:t>
                      </a:r>
                      <a:endParaRPr lang="en-US" sz="1100"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תנועה: </a:t>
                      </a:r>
                      <a:r>
                        <a:rPr lang="he-IL" sz="1100" dirty="0">
                          <a:effectLst/>
                        </a:rPr>
                        <a:t>החלקיקים אינם משנים את מקומם בצבר. אופן התנועה היחידי האפשרי הוא תנודה במקום</a:t>
                      </a:r>
                      <a:endParaRPr lang="en-US" sz="1100"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כוחות משיכה: </a:t>
                      </a:r>
                      <a:r>
                        <a:rPr lang="he-IL" sz="1100" dirty="0">
                          <a:effectLst/>
                        </a:rPr>
                        <a:t>כוחות המשיכה בין חלקיקי החומר חזקים.</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17493" marR="17493" marT="0" marB="0">
                    <a:solidFill>
                      <a:schemeClr val="tx1"/>
                    </a:solidFill>
                  </a:tcPr>
                </a:tc>
                <a:tc>
                  <a:txBody>
                    <a:bodyPr/>
                    <a:lstStyle/>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br>
                        <a:rPr lang="he-IL" sz="1100">
                          <a:effectLst/>
                        </a:rPr>
                      </a:br>
                      <a:endParaRPr lang="en-US" sz="1100">
                        <a:effectLst/>
                      </a:endParaRPr>
                    </a:p>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17493" marR="17493" marT="0" marB="0">
                    <a:solidFill>
                      <a:schemeClr val="tx1"/>
                    </a:solidFill>
                  </a:tcPr>
                </a:tc>
                <a:tc>
                  <a:txBody>
                    <a:bodyPr/>
                    <a:lstStyle/>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br>
                        <a:rPr lang="he-IL" sz="1100">
                          <a:effectLst/>
                        </a:rPr>
                      </a:br>
                      <a:endParaRPr lang="en-US" sz="1100">
                        <a:effectLst/>
                      </a:endParaRPr>
                    </a:p>
                    <a:p>
                      <a:pPr marL="342900" lvl="0" indent="-342900" algn="ctr" rtl="1">
                        <a:lnSpc>
                          <a:spcPct val="150000"/>
                        </a:lnSpc>
                        <a:spcAft>
                          <a:spcPts val="0"/>
                        </a:spcAft>
                        <a:buFont typeface="Wingdings" panose="05000000000000000000" pitchFamily="2" charset="2"/>
                        <a:buChar char=""/>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17493" marR="17493" marT="0" marB="0">
                    <a:solidFill>
                      <a:schemeClr val="tx1"/>
                    </a:solidFill>
                  </a:tcPr>
                </a:tc>
                <a:extLst>
                  <a:ext uri="{0D108BD9-81ED-4DB2-BD59-A6C34878D82A}">
                    <a16:rowId xmlns:a16="http://schemas.microsoft.com/office/drawing/2014/main" val="28276807"/>
                  </a:ext>
                </a:extLst>
              </a:tr>
              <a:tr h="1447306">
                <a:tc>
                  <a:txBody>
                    <a:bodyPr/>
                    <a:lstStyle/>
                    <a:p>
                      <a:pPr algn="r" rtl="1">
                        <a:lnSpc>
                          <a:spcPct val="150000"/>
                        </a:lnSpc>
                        <a:spcAft>
                          <a:spcPts val="0"/>
                        </a:spcAft>
                      </a:pPr>
                      <a:r>
                        <a:rPr lang="he-IL" sz="1100" b="1" dirty="0">
                          <a:effectLst/>
                        </a:rPr>
                        <a:t>נוזל</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a:txBody>
                  <a:tcPr marL="17493" marR="17493" marT="0" marB="0">
                    <a:solidFill>
                      <a:schemeClr val="tx1"/>
                    </a:solidFill>
                  </a:tcPr>
                </a:tc>
                <a:tc>
                  <a:txBody>
                    <a:bodyPr/>
                    <a:lstStyle/>
                    <a:p>
                      <a:pPr marL="342900" lvl="0" indent="-342900" algn="r" rtl="1">
                        <a:lnSpc>
                          <a:spcPct val="150000"/>
                        </a:lnSpc>
                        <a:spcAft>
                          <a:spcPts val="0"/>
                        </a:spcAft>
                        <a:buFont typeface="Symbol" panose="05050102010706020507" pitchFamily="18" charset="2"/>
                        <a:buChar char=""/>
                      </a:pPr>
                      <a:r>
                        <a:rPr lang="he-IL" sz="1100" b="1" dirty="0">
                          <a:effectLst/>
                        </a:rPr>
                        <a:t>סידור: </a:t>
                      </a:r>
                      <a:r>
                        <a:rPr lang="he-IL" sz="1100" dirty="0">
                          <a:effectLst/>
                        </a:rPr>
                        <a:t>החלקיקים אינם ערוכים במבנה קבוע ומסודר.</a:t>
                      </a:r>
                      <a:endParaRPr lang="en-US" sz="1100"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מרחק</a:t>
                      </a:r>
                      <a:r>
                        <a:rPr lang="en-US" sz="1100" b="1" dirty="0">
                          <a:effectLst/>
                        </a:rPr>
                        <a:t>: </a:t>
                      </a:r>
                      <a:r>
                        <a:rPr lang="he-IL" sz="1100" dirty="0">
                          <a:effectLst/>
                        </a:rPr>
                        <a:t> המרחק בין החלקיקים גדול יחסית למוצק, אך הם עדיין קרובים זה לזה.</a:t>
                      </a:r>
                      <a:endParaRPr lang="en-US" sz="1100"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תנועה:  </a:t>
                      </a:r>
                      <a:r>
                        <a:rPr lang="he-IL" sz="1100" dirty="0">
                          <a:effectLst/>
                        </a:rPr>
                        <a:t>החלקיקים משנים מיקומם במרחב על ידי זה שהם מחליקים זה על זה, בתנועה אקראית, ומשנים את מקומם בצבר. אופני התנועה האפשריים במצב זה הם תנודה במקום, סיבוב ושינוי מקום בצבר</a:t>
                      </a:r>
                      <a:endParaRPr lang="en-US" sz="1100"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כוחות משיכה: </a:t>
                      </a:r>
                      <a:r>
                        <a:rPr lang="he-IL" sz="1100" dirty="0">
                          <a:effectLst/>
                        </a:rPr>
                        <a:t>כוחות המשיכה בין החלקיקים פחות חזקים מאשר במוצק</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17493" marR="17493" marT="0" marB="0">
                    <a:solidFill>
                      <a:schemeClr val="tx1"/>
                    </a:solidFill>
                  </a:tcPr>
                </a:tc>
                <a:tc>
                  <a:txBody>
                    <a:bodyPr/>
                    <a:lstStyle/>
                    <a:p>
                      <a:pPr marL="342900" lvl="0" indent="-342900" algn="ctr" rtl="1">
                        <a:lnSpc>
                          <a:spcPct val="150000"/>
                        </a:lnSpc>
                        <a:spcAft>
                          <a:spcPts val="0"/>
                        </a:spcAft>
                        <a:buFont typeface="Wingdings" panose="05000000000000000000" pitchFamily="2" charset="2"/>
                        <a:buChar char=""/>
                      </a:pPr>
                      <a:r>
                        <a:rPr lang="he-IL" sz="1100" dirty="0">
                          <a:effectLst/>
                        </a:rPr>
                        <a:t> </a:t>
                      </a:r>
                      <a:endParaRPr lang="en-US" sz="1100" dirty="0">
                        <a:effectLst/>
                      </a:endParaRPr>
                    </a:p>
                    <a:p>
                      <a:pPr marL="342900" lvl="0" indent="-342900" algn="ctr" rtl="1">
                        <a:lnSpc>
                          <a:spcPct val="150000"/>
                        </a:lnSpc>
                        <a:spcAft>
                          <a:spcPts val="0"/>
                        </a:spcAft>
                        <a:buFont typeface="Wingdings" panose="05000000000000000000" pitchFamily="2" charset="2"/>
                        <a:buChar char=""/>
                      </a:pPr>
                      <a:br>
                        <a:rPr lang="he-IL" sz="1100" dirty="0">
                          <a:effectLst/>
                        </a:rPr>
                      </a:br>
                      <a:endParaRPr lang="en-US" sz="1100" dirty="0">
                        <a:effectLst/>
                      </a:endParaRPr>
                    </a:p>
                    <a:p>
                      <a:pPr marL="342900" lvl="0" indent="-342900" algn="ctr" rtl="1">
                        <a:lnSpc>
                          <a:spcPct val="150000"/>
                        </a:lnSpc>
                        <a:spcAft>
                          <a:spcPts val="0"/>
                        </a:spcAft>
                        <a:buFont typeface="Wingdings" panose="05000000000000000000" pitchFamily="2" charset="2"/>
                        <a:buChar char=""/>
                      </a:pPr>
                      <a:br>
                        <a:rPr lang="he-IL" sz="1100" dirty="0">
                          <a:effectLst/>
                        </a:rPr>
                      </a:br>
                      <a:r>
                        <a:rPr lang="he-IL" sz="1100" dirty="0">
                          <a:effectLst/>
                        </a:rPr>
                        <a:t> </a:t>
                      </a:r>
                      <a:endParaRPr lang="en-US" sz="1100" dirty="0">
                        <a:effectLst/>
                      </a:endParaRPr>
                    </a:p>
                    <a:p>
                      <a:pPr marL="342900" lvl="0" indent="-342900" algn="ctr" rtl="1">
                        <a:lnSpc>
                          <a:spcPct val="150000"/>
                        </a:lnSpc>
                        <a:spcAft>
                          <a:spcPts val="0"/>
                        </a:spcAft>
                        <a:buFont typeface="Wingdings" panose="05000000000000000000" pitchFamily="2" charset="2"/>
                        <a:buChar char=""/>
                      </a:pPr>
                      <a:r>
                        <a:rPr lang="he-IL" sz="11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17493" marR="17493" marT="0" marB="0">
                    <a:solidFill>
                      <a:schemeClr val="tx1"/>
                    </a:solidFill>
                  </a:tcPr>
                </a:tc>
                <a:tc>
                  <a:txBody>
                    <a:bodyPr/>
                    <a:lstStyle/>
                    <a:p>
                      <a:pPr marL="342900" lvl="0" indent="-342900" algn="ctr" rtl="1">
                        <a:lnSpc>
                          <a:spcPct val="150000"/>
                        </a:lnSpc>
                        <a:spcAft>
                          <a:spcPts val="0"/>
                        </a:spcAft>
                        <a:buFont typeface="Wingdings" panose="05000000000000000000" pitchFamily="2" charset="2"/>
                        <a:buChar char=""/>
                      </a:pPr>
                      <a:r>
                        <a:rPr lang="he-IL" sz="1100" dirty="0">
                          <a:effectLst/>
                        </a:rPr>
                        <a:t> </a:t>
                      </a:r>
                      <a:endParaRPr lang="en-US" sz="1100" dirty="0">
                        <a:effectLst/>
                      </a:endParaRPr>
                    </a:p>
                    <a:p>
                      <a:pPr marL="342900" lvl="0" indent="-342900" algn="ctr" rtl="1">
                        <a:lnSpc>
                          <a:spcPct val="150000"/>
                        </a:lnSpc>
                        <a:spcAft>
                          <a:spcPts val="0"/>
                        </a:spcAft>
                        <a:buFont typeface="Wingdings" panose="05000000000000000000" pitchFamily="2" charset="2"/>
                        <a:buChar char=""/>
                      </a:pPr>
                      <a:br>
                        <a:rPr lang="he-IL" sz="1100" dirty="0">
                          <a:effectLst/>
                        </a:rPr>
                      </a:br>
                      <a:endParaRPr lang="en-US" sz="1100" dirty="0">
                        <a:effectLst/>
                      </a:endParaRPr>
                    </a:p>
                    <a:p>
                      <a:pPr marL="342900" lvl="0" indent="-342900" algn="ctr" rtl="1">
                        <a:lnSpc>
                          <a:spcPct val="150000"/>
                        </a:lnSpc>
                        <a:spcAft>
                          <a:spcPts val="0"/>
                        </a:spcAft>
                        <a:buFont typeface="Wingdings" panose="05000000000000000000" pitchFamily="2" charset="2"/>
                        <a:buChar char=""/>
                      </a:pPr>
                      <a:br>
                        <a:rPr lang="he-IL" sz="1100" dirty="0">
                          <a:effectLst/>
                        </a:rPr>
                      </a:br>
                      <a:r>
                        <a:rPr lang="he-IL" sz="1100" dirty="0">
                          <a:effectLst/>
                        </a:rPr>
                        <a:t> </a:t>
                      </a:r>
                      <a:endParaRPr lang="en-US" sz="1100" dirty="0">
                        <a:effectLst/>
                      </a:endParaRPr>
                    </a:p>
                    <a:p>
                      <a:pPr marL="342900" lvl="0" indent="-342900" algn="ctr" rtl="1">
                        <a:lnSpc>
                          <a:spcPct val="150000"/>
                        </a:lnSpc>
                        <a:spcAft>
                          <a:spcPts val="0"/>
                        </a:spcAft>
                        <a:buFont typeface="Wingdings" panose="05000000000000000000" pitchFamily="2" charset="2"/>
                        <a:buChar char=""/>
                      </a:pPr>
                      <a:r>
                        <a:rPr lang="he-IL" sz="1100" dirty="0">
                          <a:effectLst/>
                        </a:rPr>
                        <a:t> </a:t>
                      </a:r>
                      <a:endParaRPr lang="en-US" sz="1100" dirty="0">
                        <a:effectLst/>
                      </a:endParaRPr>
                    </a:p>
                    <a:p>
                      <a:pPr marL="457200" algn="r" rtl="1">
                        <a:lnSpc>
                          <a:spcPct val="150000"/>
                        </a:lnSpc>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17493" marR="17493" marT="0" marB="0">
                    <a:solidFill>
                      <a:schemeClr val="tx1"/>
                    </a:solidFill>
                  </a:tcPr>
                </a:tc>
                <a:extLst>
                  <a:ext uri="{0D108BD9-81ED-4DB2-BD59-A6C34878D82A}">
                    <a16:rowId xmlns:a16="http://schemas.microsoft.com/office/drawing/2014/main" val="3826546679"/>
                  </a:ext>
                </a:extLst>
              </a:tr>
              <a:tr h="1237451">
                <a:tc>
                  <a:txBody>
                    <a:bodyPr/>
                    <a:lstStyle/>
                    <a:p>
                      <a:pPr algn="r" rtl="1">
                        <a:lnSpc>
                          <a:spcPct val="150000"/>
                        </a:lnSpc>
                        <a:spcAft>
                          <a:spcPts val="0"/>
                        </a:spcAft>
                      </a:pPr>
                      <a:r>
                        <a:rPr lang="he-IL" sz="1100" b="1" dirty="0">
                          <a:effectLst/>
                        </a:rPr>
                        <a:t>גז</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a:txBody>
                  <a:tcPr marL="17493" marR="17493" marT="0" marB="0">
                    <a:solidFill>
                      <a:schemeClr val="tx1"/>
                    </a:solidFill>
                  </a:tcPr>
                </a:tc>
                <a:tc>
                  <a:txBody>
                    <a:bodyPr/>
                    <a:lstStyle/>
                    <a:p>
                      <a:pPr marL="342900" lvl="0" indent="-342900" algn="r" rtl="1">
                        <a:lnSpc>
                          <a:spcPct val="150000"/>
                        </a:lnSpc>
                        <a:spcAft>
                          <a:spcPts val="0"/>
                        </a:spcAft>
                        <a:buFont typeface="Symbol" panose="05050102010706020507" pitchFamily="18" charset="2"/>
                        <a:buChar char=""/>
                      </a:pPr>
                      <a:r>
                        <a:rPr lang="he-IL" sz="1100" b="1" dirty="0">
                          <a:effectLst/>
                        </a:rPr>
                        <a:t>סידור: </a:t>
                      </a:r>
                      <a:r>
                        <a:rPr lang="he-IL" sz="1100" dirty="0">
                          <a:effectLst/>
                        </a:rPr>
                        <a:t>החלקיקים נמצאים באי סדר.</a:t>
                      </a:r>
                      <a:endParaRPr lang="en-US" sz="1100"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מרחק</a:t>
                      </a:r>
                      <a:r>
                        <a:rPr lang="en-US" sz="1100" b="1" dirty="0">
                          <a:effectLst/>
                        </a:rPr>
                        <a:t>: </a:t>
                      </a:r>
                      <a:r>
                        <a:rPr lang="he-IL" sz="1100" dirty="0">
                          <a:effectLst/>
                        </a:rPr>
                        <a:t>המרחק בין החלקיקים גדול, הם רחוקים זה מזה.</a:t>
                      </a:r>
                      <a:endParaRPr lang="en-US" sz="1100"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תנועה: </a:t>
                      </a:r>
                      <a:r>
                        <a:rPr lang="he-IL" sz="1100" dirty="0">
                          <a:effectLst/>
                        </a:rPr>
                        <a:t>החלקיקים מסוגלים לנוע בכל אופני התנועה: מתנודדים במקום ונעים בחופשיות בקווים ישרים, בתנועה אקראית, ומתנגשים כל הזמן זה בזה ובדפנות הכלי. </a:t>
                      </a:r>
                      <a:endParaRPr lang="en-US" sz="1100" dirty="0">
                        <a:effectLst/>
                      </a:endParaRPr>
                    </a:p>
                    <a:p>
                      <a:pPr marL="342900" lvl="0" indent="-342900" algn="r" rtl="1">
                        <a:lnSpc>
                          <a:spcPct val="150000"/>
                        </a:lnSpc>
                        <a:spcAft>
                          <a:spcPts val="0"/>
                        </a:spcAft>
                        <a:buFont typeface="Symbol" panose="05050102010706020507" pitchFamily="18" charset="2"/>
                        <a:buChar char=""/>
                      </a:pPr>
                      <a:r>
                        <a:rPr lang="he-IL" sz="1100" b="1" dirty="0">
                          <a:effectLst/>
                        </a:rPr>
                        <a:t>כוחות משיכה: </a:t>
                      </a:r>
                      <a:r>
                        <a:rPr lang="he-IL" sz="1100" dirty="0">
                          <a:effectLst/>
                        </a:rPr>
                        <a:t>כוחות המשיכה בין החלקיקים חלשים ביותר </a:t>
                      </a:r>
                      <a:br>
                        <a:rPr lang="he-IL" sz="1100" dirty="0">
                          <a:effectLst/>
                        </a:rPr>
                      </a:br>
                      <a:r>
                        <a:rPr lang="he-IL" sz="1100" dirty="0">
                          <a:effectLst/>
                        </a:rPr>
                        <a:t>וזניחים.</a:t>
                      </a:r>
                    </a:p>
                  </a:txBody>
                  <a:tcPr marL="17493" marR="17493" marT="0" marB="0">
                    <a:solidFill>
                      <a:schemeClr val="tx1"/>
                    </a:solidFill>
                  </a:tcPr>
                </a:tc>
                <a:tc>
                  <a:txBody>
                    <a:bodyPr/>
                    <a:lstStyle/>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endParaRPr>
                    </a:p>
                    <a:p>
                      <a:pPr marL="342900" lvl="0" indent="-342900" algn="ctr" rtl="1">
                        <a:lnSpc>
                          <a:spcPct val="150000"/>
                        </a:lnSpc>
                        <a:spcAft>
                          <a:spcPts val="0"/>
                        </a:spcAft>
                        <a:buFont typeface="Wingdings" panose="05000000000000000000" pitchFamily="2" charset="2"/>
                        <a:buChar char=""/>
                      </a:pPr>
                      <a:br>
                        <a:rPr lang="he-IL" sz="1100">
                          <a:effectLst/>
                        </a:rPr>
                      </a:br>
                      <a:br>
                        <a:rPr lang="he-IL" sz="1100">
                          <a:effectLst/>
                        </a:rPr>
                      </a:br>
                      <a:endParaRPr lang="en-US" sz="1100">
                        <a:effectLst/>
                      </a:endParaRPr>
                    </a:p>
                    <a:p>
                      <a:pPr marL="342900" lvl="0" indent="-342900" algn="ctr" rtl="1">
                        <a:lnSpc>
                          <a:spcPct val="150000"/>
                        </a:lnSpc>
                        <a:spcAft>
                          <a:spcPts val="0"/>
                        </a:spcAft>
                        <a:buFont typeface="Wingdings" panose="05000000000000000000" pitchFamily="2" charset="2"/>
                        <a:buChar char=""/>
                      </a:pPr>
                      <a:r>
                        <a:rPr lang="he-IL"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17493" marR="17493" marT="0" marB="0">
                    <a:solidFill>
                      <a:schemeClr val="tx1"/>
                    </a:solidFill>
                  </a:tcPr>
                </a:tc>
                <a:tc>
                  <a:txBody>
                    <a:bodyPr/>
                    <a:lstStyle/>
                    <a:p>
                      <a:pPr marL="342900" lvl="0" indent="-342900" algn="ctr" rtl="1">
                        <a:lnSpc>
                          <a:spcPct val="150000"/>
                        </a:lnSpc>
                        <a:spcAft>
                          <a:spcPts val="0"/>
                        </a:spcAft>
                        <a:buFont typeface="Wingdings" panose="05000000000000000000" pitchFamily="2" charset="2"/>
                        <a:buChar char=""/>
                      </a:pPr>
                      <a:r>
                        <a:rPr lang="he-IL" sz="1100" dirty="0">
                          <a:effectLst/>
                        </a:rPr>
                        <a:t> </a:t>
                      </a:r>
                      <a:endParaRPr lang="en-US" sz="1100" dirty="0">
                        <a:effectLst/>
                      </a:endParaRPr>
                    </a:p>
                    <a:p>
                      <a:pPr marL="342900" lvl="0" indent="-342900" algn="ctr" rtl="1">
                        <a:lnSpc>
                          <a:spcPct val="150000"/>
                        </a:lnSpc>
                        <a:spcAft>
                          <a:spcPts val="0"/>
                        </a:spcAft>
                        <a:buFont typeface="Wingdings" panose="05000000000000000000" pitchFamily="2" charset="2"/>
                        <a:buChar char=""/>
                      </a:pPr>
                      <a:r>
                        <a:rPr lang="he-IL" sz="1100" dirty="0">
                          <a:effectLst/>
                        </a:rPr>
                        <a:t> </a:t>
                      </a:r>
                      <a:endParaRPr lang="en-US" sz="1100" dirty="0">
                        <a:effectLst/>
                      </a:endParaRPr>
                    </a:p>
                    <a:p>
                      <a:pPr marL="342900" lvl="0" indent="-342900" algn="ctr" rtl="1">
                        <a:lnSpc>
                          <a:spcPct val="150000"/>
                        </a:lnSpc>
                        <a:spcAft>
                          <a:spcPts val="0"/>
                        </a:spcAft>
                        <a:buFont typeface="Wingdings" panose="05000000000000000000" pitchFamily="2" charset="2"/>
                        <a:buChar char=""/>
                      </a:pPr>
                      <a:br>
                        <a:rPr lang="he-IL" sz="1100" dirty="0">
                          <a:effectLst/>
                        </a:rPr>
                      </a:br>
                      <a:br>
                        <a:rPr lang="he-IL" sz="1100" dirty="0">
                          <a:effectLst/>
                        </a:rPr>
                      </a:br>
                      <a:endParaRPr lang="en-US" sz="1100" dirty="0">
                        <a:effectLst/>
                      </a:endParaRPr>
                    </a:p>
                    <a:p>
                      <a:pPr marL="342900" lvl="0" indent="-342900" algn="ctr" rtl="1">
                        <a:lnSpc>
                          <a:spcPct val="150000"/>
                        </a:lnSpc>
                        <a:spcAft>
                          <a:spcPts val="0"/>
                        </a:spcAft>
                        <a:buFont typeface="Wingdings" panose="05000000000000000000" pitchFamily="2" charset="2"/>
                        <a:buChar char=""/>
                      </a:pPr>
                      <a:r>
                        <a:rPr lang="en-US" sz="11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17493" marR="17493" marT="0" marB="0">
                    <a:solidFill>
                      <a:schemeClr val="tx1"/>
                    </a:solidFill>
                  </a:tcPr>
                </a:tc>
                <a:extLst>
                  <a:ext uri="{0D108BD9-81ED-4DB2-BD59-A6C34878D82A}">
                    <a16:rowId xmlns:a16="http://schemas.microsoft.com/office/drawing/2014/main" val="3523493854"/>
                  </a:ext>
                </a:extLst>
              </a:tr>
            </a:tbl>
          </a:graphicData>
        </a:graphic>
      </p:graphicFrame>
      <p:sp>
        <p:nvSpPr>
          <p:cNvPr id="3" name="תיבת טקסט 2">
            <a:extLst>
              <a:ext uri="{FF2B5EF4-FFF2-40B4-BE49-F238E27FC236}">
                <a16:creationId xmlns:a16="http://schemas.microsoft.com/office/drawing/2014/main" id="{DF8B1D08-2486-4196-8A56-522E33E29325}"/>
              </a:ext>
            </a:extLst>
          </p:cNvPr>
          <p:cNvSpPr txBox="1"/>
          <p:nvPr/>
        </p:nvSpPr>
        <p:spPr>
          <a:xfrm>
            <a:off x="191383" y="148856"/>
            <a:ext cx="8654903" cy="369332"/>
          </a:xfrm>
          <a:prstGeom prst="rect">
            <a:avLst/>
          </a:prstGeom>
          <a:noFill/>
        </p:spPr>
        <p:txBody>
          <a:bodyPr wrap="square" rtlCol="1">
            <a:spAutoFit/>
          </a:bodyPr>
          <a:lstStyle/>
          <a:p>
            <a:pPr algn="r" rtl="1"/>
            <a:r>
              <a:rPr lang="he-IL" b="1" dirty="0"/>
              <a:t>טבלה  מס' 2: הערכת המאפיינים המופשטים של החומר (ברמת מיקרו) </a:t>
            </a:r>
            <a:r>
              <a:rPr lang="he-IL" sz="1100" dirty="0"/>
              <a:t>(התייחסו רק למאפיינים המתאימים)</a:t>
            </a:r>
            <a:endParaRPr lang="he-IL" dirty="0"/>
          </a:p>
        </p:txBody>
      </p:sp>
      <p:pic>
        <p:nvPicPr>
          <p:cNvPr id="10" name="תמונה 9" descr="חלקיקים - מוצק">
            <a:extLst>
              <a:ext uri="{FF2B5EF4-FFF2-40B4-BE49-F238E27FC236}">
                <a16:creationId xmlns:a16="http://schemas.microsoft.com/office/drawing/2014/main" id="{B63B6523-9F71-4CE4-97A2-D7034227592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219189" y="2711153"/>
            <a:ext cx="552450" cy="514350"/>
          </a:xfrm>
          <a:prstGeom prst="rect">
            <a:avLst/>
          </a:prstGeom>
          <a:noFill/>
          <a:ln>
            <a:noFill/>
          </a:ln>
        </p:spPr>
      </p:pic>
      <p:pic>
        <p:nvPicPr>
          <p:cNvPr id="11" name="תמונה 10" descr="חלקיקים - נוזל">
            <a:extLst>
              <a:ext uri="{FF2B5EF4-FFF2-40B4-BE49-F238E27FC236}">
                <a16:creationId xmlns:a16="http://schemas.microsoft.com/office/drawing/2014/main" id="{0400E6D5-2276-42C8-A02E-CEC92C449D0E}"/>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231889" y="4114947"/>
            <a:ext cx="539750" cy="520700"/>
          </a:xfrm>
          <a:prstGeom prst="rect">
            <a:avLst/>
          </a:prstGeom>
          <a:noFill/>
          <a:ln>
            <a:noFill/>
          </a:ln>
        </p:spPr>
      </p:pic>
      <p:pic>
        <p:nvPicPr>
          <p:cNvPr id="12" name="תמונה 11" descr="חלקיקים - גז">
            <a:extLst>
              <a:ext uri="{FF2B5EF4-FFF2-40B4-BE49-F238E27FC236}">
                <a16:creationId xmlns:a16="http://schemas.microsoft.com/office/drawing/2014/main" id="{DF98D9B8-E8C2-4331-B166-3B8D5E751350}"/>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238239" y="5659843"/>
            <a:ext cx="533400" cy="514350"/>
          </a:xfrm>
          <a:prstGeom prst="rect">
            <a:avLst/>
          </a:prstGeom>
          <a:noFill/>
          <a:ln>
            <a:noFill/>
          </a:ln>
        </p:spPr>
      </p:pic>
      <p:sp>
        <p:nvSpPr>
          <p:cNvPr id="4" name="כותרת 3" hidden="1">
            <a:extLst>
              <a:ext uri="{FF2B5EF4-FFF2-40B4-BE49-F238E27FC236}">
                <a16:creationId xmlns:a16="http://schemas.microsoft.com/office/drawing/2014/main" id="{B8EF8BED-7C0C-4735-9919-7B54091F5E60}"/>
              </a:ext>
            </a:extLst>
          </p:cNvPr>
          <p:cNvSpPr>
            <a:spLocks noGrp="1"/>
          </p:cNvSpPr>
          <p:nvPr>
            <p:ph type="title"/>
          </p:nvPr>
        </p:nvSpPr>
        <p:spPr/>
        <p:txBody>
          <a:bodyPr/>
          <a:lstStyle/>
          <a:p>
            <a:r>
              <a:rPr lang="he-IL" dirty="0"/>
              <a:t>טבלה מספר 2</a:t>
            </a:r>
          </a:p>
        </p:txBody>
      </p:sp>
    </p:spTree>
    <p:extLst>
      <p:ext uri="{BB962C8B-B14F-4D97-AF65-F5344CB8AC3E}">
        <p14:creationId xmlns:p14="http://schemas.microsoft.com/office/powerpoint/2010/main" val="4293352042"/>
      </p:ext>
    </p:extLst>
  </p:cSld>
  <p:clrMapOvr>
    <a:masterClrMapping/>
  </p:clrMapOvr>
</p:sld>
</file>

<file path=ppt/theme/theme1.xml><?xml version="1.0" encoding="utf-8"?>
<a:theme xmlns:a="http://schemas.openxmlformats.org/drawingml/2006/main" name="Office Theme">
  <a:themeElements>
    <a:clrScheme name="ערכת נושא Offic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ערכת נושא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1354</TotalTime>
  <Words>1599</Words>
  <Application>Microsoft Office PowerPoint</Application>
  <PresentationFormat>‫הצגה על המסך (4:3)</PresentationFormat>
  <Paragraphs>273</Paragraphs>
  <Slides>15</Slides>
  <Notes>6</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15</vt:i4>
      </vt:variant>
    </vt:vector>
  </HeadingPairs>
  <TitlesOfParts>
    <vt:vector size="21" baseType="lpstr">
      <vt:lpstr>Arial</vt:lpstr>
      <vt:lpstr>Calibri</vt:lpstr>
      <vt:lpstr>Calibri Light</vt:lpstr>
      <vt:lpstr>Symbol</vt:lpstr>
      <vt:lpstr>Wingdings</vt:lpstr>
      <vt:lpstr>Office Theme</vt:lpstr>
      <vt:lpstr>מצגת מורה:  השפעת חימום / קירור על נפח החומר</vt:lpstr>
      <vt:lpstr>משימה מקדימה</vt:lpstr>
      <vt:lpstr>משוב עצמי (רפלקציה)</vt:lpstr>
      <vt:lpstr>המשגה </vt:lpstr>
      <vt:lpstr>כלי עזר: ממוחשי למופשט- בציור ובמילים</vt:lpstr>
      <vt:lpstr>כלי עזר לתיאור השינויים שחלו</vt:lpstr>
      <vt:lpstr>הערכת עמיתים ושיפור</vt:lpstr>
      <vt:lpstr>כלי הערכה של תיאור וניתוח תופעה של שינוי במצב הצבירה</vt:lpstr>
      <vt:lpstr>טבלה מספר 2</vt:lpstr>
      <vt:lpstr>נעבור לתרגול הכלים שלמדנו</vt:lpstr>
      <vt:lpstr>משימת תרגול</vt:lpstr>
      <vt:lpstr>מה למדתם?</vt:lpstr>
      <vt:lpstr>משימת יישום והערכה</vt:lpstr>
      <vt:lpstr>משוב מעצב למידה</vt:lpstr>
      <vt:lpstr>הרחבה: מדוע גשרים נעים?</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פיצוח שאלת מסקנה מנומקת</dc:title>
  <dc:creator>Admin</dc:creator>
  <cp:lastModifiedBy>User</cp:lastModifiedBy>
  <cp:revision>149</cp:revision>
  <dcterms:created xsi:type="dcterms:W3CDTF">2020-03-05T01:24:47Z</dcterms:created>
  <dcterms:modified xsi:type="dcterms:W3CDTF">2020-05-10T09:06:59Z</dcterms:modified>
</cp:coreProperties>
</file>