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7"/>
  </p:notesMasterIdLst>
  <p:sldIdLst>
    <p:sldId id="256" r:id="rId2"/>
    <p:sldId id="258" r:id="rId3"/>
    <p:sldId id="270" r:id="rId4"/>
    <p:sldId id="273" r:id="rId5"/>
    <p:sldId id="279" r:id="rId6"/>
    <p:sldId id="278" r:id="rId7"/>
    <p:sldId id="280" r:id="rId8"/>
    <p:sldId id="281" r:id="rId9"/>
    <p:sldId id="263" r:id="rId10"/>
    <p:sldId id="274" r:id="rId11"/>
    <p:sldId id="266" r:id="rId12"/>
    <p:sldId id="269" r:id="rId13"/>
    <p:sldId id="275" r:id="rId14"/>
    <p:sldId id="267" r:id="rId15"/>
    <p:sldId id="264" r:id="rId16"/>
  </p:sldIdLst>
  <p:sldSz cx="9144000" cy="6858000" type="screen4x3"/>
  <p:notesSz cx="6858000" cy="9144000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B4"/>
    <a:srgbClr val="E5DFF4"/>
    <a:srgbClr val="E6F2F8"/>
    <a:srgbClr val="0066CC"/>
    <a:srgbClr val="CC3300"/>
    <a:srgbClr val="0287A6"/>
    <a:srgbClr val="FF9900"/>
    <a:srgbClr val="990000"/>
    <a:srgbClr val="FA0000"/>
    <a:srgbClr val="FF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סגנון ביניים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38B1855-1B75-4FBE-930C-398BA8C253C6}" styleName="סגנון ערכת נושא 2 - הדגשה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53" autoAdjust="0"/>
    <p:restoredTop sz="88934" autoAdjust="0"/>
  </p:normalViewPr>
  <p:slideViewPr>
    <p:cSldViewPr snapToGrid="0">
      <p:cViewPr varScale="1">
        <p:scale>
          <a:sx n="59" d="100"/>
          <a:sy n="59" d="100"/>
        </p:scale>
        <p:origin x="87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A32479B-12E8-4F47-9522-A5C703BDD750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noProof="0"/>
              <a:t>ערוך סגנונות טקסט של תבנית בסיס</a:t>
            </a:r>
          </a:p>
          <a:p>
            <a:pPr lvl="1"/>
            <a:r>
              <a:rPr lang="he-IL" noProof="0"/>
              <a:t>רמה שניה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D83AA1-EA36-42D4-ABD3-3C503852027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1200"/>
              </a:spcBef>
              <a:spcAft>
                <a:spcPts val="0"/>
              </a:spcAft>
              <a:buSzPct val="100000"/>
              <a:buFont typeface="+mj-lt"/>
              <a:buNone/>
              <a:defRPr/>
            </a:pP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כדי להסביר תופעות במדע, חשוב להתייחס לכל המאפיינים של התופעה ולהבין את הקשר ביניהם:</a:t>
            </a:r>
            <a:b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e-I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מאפיינים מוחשיים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(ברמת המאקרו) - מאפיינים שניתן לזהות באמצעות החושים או למדוד.</a:t>
            </a:r>
            <a:b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e-I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מאפיינים מופשטים 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(ברמת המיקרו) – מאפיינים שלא ניתן לחוש או למדוד, אלא לדמיין על פי הידע המדעי שיש לכם (כמו מאפייני המודל </a:t>
            </a:r>
            <a:r>
              <a:rPr lang="he-I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החלקיקי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של החומר).</a:t>
            </a:r>
            <a:endParaRPr lang="he-IL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056F8CA4-AEC7-46F1-BA0D-CB6489B238B6}" type="slidenum">
              <a:rPr lang="he-IL" altLang="he-IL" smtClean="0"/>
              <a:pPr algn="l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e-IL" alt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he-IL" dirty="0"/>
          </a:p>
        </p:txBody>
      </p:sp>
      <p:sp>
        <p:nvSpPr>
          <p:cNvPr id="922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FB1E6DB7-7A42-40A0-86A4-0685B3436DB4}" type="slidenum">
              <a:rPr lang="he-IL" altLang="he-IL" smtClean="0"/>
              <a:pPr algn="l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85920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he-IL" dirty="0"/>
          </a:p>
        </p:txBody>
      </p:sp>
      <p:sp>
        <p:nvSpPr>
          <p:cNvPr id="922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FB1E6DB7-7A42-40A0-86A4-0685B3436DB4}" type="slidenum">
              <a:rPr lang="he-IL" altLang="he-IL" smtClean="0"/>
              <a:pPr algn="l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27901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he-IL" dirty="0"/>
          </a:p>
        </p:txBody>
      </p:sp>
      <p:sp>
        <p:nvSpPr>
          <p:cNvPr id="922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FB1E6DB7-7A42-40A0-86A4-0685B3436DB4}" type="slidenum">
              <a:rPr lang="he-IL" altLang="he-IL" smtClean="0"/>
              <a:pPr algn="l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056000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1200"/>
              </a:spcBef>
              <a:buFont typeface="+mj-lt"/>
              <a:buNone/>
            </a:pPr>
            <a:endParaRPr lang="he-IL" altLang="he-IL"/>
          </a:p>
        </p:txBody>
      </p:sp>
      <p:sp>
        <p:nvSpPr>
          <p:cNvPr id="1536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F86C7044-7837-4288-8A99-CBEBAF91E9E8}" type="slidenum">
              <a:rPr lang="he-IL" altLang="he-IL" smtClean="0"/>
              <a:pPr algn="l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he-IL" alt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he-IL"/>
          </a:p>
        </p:txBody>
      </p:sp>
      <p:sp>
        <p:nvSpPr>
          <p:cNvPr id="1946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8DF0AB21-8900-45D2-B7E3-76ECCFE0DC3E}" type="slidenum">
              <a:rPr lang="he-IL" altLang="he-IL" smtClean="0"/>
              <a:pPr algn="l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he-IL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921C1-F995-4DD9-AAC8-0DE5CB14DEA2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3333C-EF17-49A7-BD23-9A60E3169A0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31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C642B-0BB2-4CA0-84C1-BB75FF8626B6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065CF-77E6-4AE5-8EE2-AAC3DF07F2C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606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283D6-38F0-471F-9533-0ADA1752712B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85C59-AA0D-4CF4-9E49-6C98A620C2F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807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154AC-6EB5-441E-9B93-55725A1290D7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1E6A5-0CE1-4BCD-9C15-F49B2AFAD12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129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A70C4-00F2-4E42-A447-BC2314D4A307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982AD-E7D2-43E0-BF09-66DFEFBE5DC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686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83C4C-713E-46A6-90E1-8868C7A737B7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918B-F794-4414-874A-D355F15DC1B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629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CBA62-0C6E-4D87-862C-C085B55A4D25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AB8E-03BA-4DD6-8527-D72D3BD3A55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530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D0B6D-1181-40DF-BA0F-27D9037FECD6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A146D-46B9-4026-91B1-940DA9930D9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917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8C6C6-613F-46F5-9D85-0231F8217A23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30BEF-A77B-41EC-A68A-5617343528A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500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0EF3D-0DC0-4B4A-BFAF-63B7521EB0E4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E9E59-38CE-4086-A43E-BD1F1719B9C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217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C2C44-308E-4782-9747-5618AED991DC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0556E-E0AB-47A0-9427-FCB261641C1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243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ערוך סגנונות טקסט של תבנית בסיס</a:t>
            </a:r>
          </a:p>
          <a:p>
            <a:pPr lvl="1"/>
            <a:r>
              <a:rPr lang="he-IL" altLang="he-IL"/>
              <a:t>רמה שניה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584C09-0646-43D1-9D5B-8F6C2BACECEA}" type="datetimeFigureOut">
              <a:rPr lang="he-IL"/>
              <a:pPr>
                <a:defRPr/>
              </a:pPr>
              <a:t>י"ב/אייר/תש"ף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BC4D8D-7A7A-4023-AC77-B631D5FC143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2pPr>
      <a:lvl3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3pPr>
      <a:lvl4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4pPr>
      <a:lvl5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9pPr>
    </p:titleStyle>
    <p:bodyStyle>
      <a:lvl1pPr marL="228600" indent="-228600" algn="r" rtl="1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rtl="1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qh1MRWZjm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eureka.org.il/item/87472/%D7%90%D7%99%D7%9A-%D7%9E%D7%9E%D7%97%D7%96%D7%A8%D7%99%D7%9D-%D7%A4%D7%97%D7%99%D7%95%D7%AA-%D7%9E%D7%A9%D7%A7%D7%9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04734" y="188210"/>
            <a:ext cx="8514413" cy="1175641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sz="4000" b="1" dirty="0">
                <a:cs typeface="+mn-cs"/>
              </a:rPr>
              <a:t>מצגת מורה: </a:t>
            </a:r>
            <a:br>
              <a:rPr lang="en-US" sz="4000" b="1" dirty="0">
                <a:cs typeface="+mn-cs"/>
              </a:rPr>
            </a:br>
            <a:r>
              <a:rPr lang="he-IL" sz="4000" b="1" dirty="0">
                <a:cs typeface="+mn-cs"/>
              </a:rPr>
              <a:t>ממוחשי למופשט בשלושת מצבי הצבירה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-152400" y="5864225"/>
            <a:ext cx="929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2000" dirty="0"/>
              <a:t>יחידת למידה-הערכה בנושא: ממוחשי למופשט- ממאקרו למיקרו,</a:t>
            </a:r>
            <a:br>
              <a:rPr lang="en-US" altLang="he-IL" sz="2000" dirty="0"/>
            </a:br>
            <a:r>
              <a:rPr lang="he-IL" altLang="he-IL" sz="2000" dirty="0"/>
              <a:t>המרכז הארצי למורי </a:t>
            </a:r>
            <a:r>
              <a:rPr lang="he-IL" altLang="he-IL" sz="2000" dirty="0" err="1"/>
              <a:t>מו"ט</a:t>
            </a:r>
            <a:r>
              <a:rPr lang="he-IL" altLang="he-IL" sz="2000" dirty="0"/>
              <a:t> חט"ב במכון ויצמן</a:t>
            </a:r>
          </a:p>
        </p:txBody>
      </p:sp>
      <p:pic>
        <p:nvPicPr>
          <p:cNvPr id="3" name="תמונה 2" descr="כלי ליציקת אלומיניום מותך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474" y="1531870"/>
            <a:ext cx="3503858" cy="43323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לבן 3"/>
          <p:cNvSpPr>
            <a:spLocks noChangeArrowheads="1"/>
          </p:cNvSpPr>
          <p:nvPr/>
        </p:nvSpPr>
        <p:spPr bwMode="auto">
          <a:xfrm>
            <a:off x="771525" y="414338"/>
            <a:ext cx="7337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b="1">
                <a:cs typeface="Calibri" panose="020F0502020204030204" pitchFamily="34" charset="0"/>
              </a:rPr>
              <a:t>משימת תרגול</a:t>
            </a:r>
            <a:endParaRPr lang="he-IL" altLang="he-IL"/>
          </a:p>
        </p:txBody>
      </p:sp>
      <p:sp>
        <p:nvSpPr>
          <p:cNvPr id="14339" name="Rectangle 5" descr="מעגל המושגים"/>
          <p:cNvSpPr>
            <a:spLocks noChangeArrowheads="1"/>
          </p:cNvSpPr>
          <p:nvPr/>
        </p:nvSpPr>
        <p:spPr bwMode="auto">
          <a:xfrm>
            <a:off x="230188" y="657225"/>
            <a:ext cx="8388350" cy="60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he-IL" altLang="he-IL"/>
          </a:p>
        </p:txBody>
      </p:sp>
      <p:sp>
        <p:nvSpPr>
          <p:cNvPr id="8" name="Freeform 7"/>
          <p:cNvSpPr/>
          <p:nvPr/>
        </p:nvSpPr>
        <p:spPr>
          <a:xfrm>
            <a:off x="6043613" y="3559175"/>
            <a:ext cx="2992437" cy="2214563"/>
          </a:xfrm>
          <a:custGeom>
            <a:avLst/>
            <a:gdLst>
              <a:gd name="connsiteX0" fmla="*/ 0 w 2956911"/>
              <a:gd name="connsiteY0" fmla="*/ 221555 h 2215552"/>
              <a:gd name="connsiteX1" fmla="*/ 221555 w 2956911"/>
              <a:gd name="connsiteY1" fmla="*/ 0 h 2215552"/>
              <a:gd name="connsiteX2" fmla="*/ 2735356 w 2956911"/>
              <a:gd name="connsiteY2" fmla="*/ 0 h 2215552"/>
              <a:gd name="connsiteX3" fmla="*/ 2956911 w 2956911"/>
              <a:gd name="connsiteY3" fmla="*/ 221555 h 2215552"/>
              <a:gd name="connsiteX4" fmla="*/ 2956911 w 2956911"/>
              <a:gd name="connsiteY4" fmla="*/ 1993997 h 2215552"/>
              <a:gd name="connsiteX5" fmla="*/ 2735356 w 2956911"/>
              <a:gd name="connsiteY5" fmla="*/ 2215552 h 2215552"/>
              <a:gd name="connsiteX6" fmla="*/ 221555 w 2956911"/>
              <a:gd name="connsiteY6" fmla="*/ 2215552 h 2215552"/>
              <a:gd name="connsiteX7" fmla="*/ 0 w 2956911"/>
              <a:gd name="connsiteY7" fmla="*/ 1993997 h 2215552"/>
              <a:gd name="connsiteX8" fmla="*/ 0 w 2956911"/>
              <a:gd name="connsiteY8" fmla="*/ 221555 h 221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2215552">
                <a:moveTo>
                  <a:pt x="0" y="221555"/>
                </a:moveTo>
                <a:cubicBezTo>
                  <a:pt x="0" y="99194"/>
                  <a:pt x="99194" y="0"/>
                  <a:pt x="221555" y="0"/>
                </a:cubicBezTo>
                <a:lnTo>
                  <a:pt x="2735356" y="0"/>
                </a:lnTo>
                <a:cubicBezTo>
                  <a:pt x="2857717" y="0"/>
                  <a:pt x="2956911" y="99194"/>
                  <a:pt x="2956911" y="221555"/>
                </a:cubicBezTo>
                <a:lnTo>
                  <a:pt x="2956911" y="1993997"/>
                </a:lnTo>
                <a:cubicBezTo>
                  <a:pt x="2956911" y="2116358"/>
                  <a:pt x="2857717" y="2215552"/>
                  <a:pt x="2735356" y="2215552"/>
                </a:cubicBezTo>
                <a:lnTo>
                  <a:pt x="221555" y="2215552"/>
                </a:lnTo>
                <a:cubicBezTo>
                  <a:pt x="99194" y="2215552"/>
                  <a:pt x="0" y="2116358"/>
                  <a:pt x="0" y="1993997"/>
                </a:cubicBezTo>
                <a:lnTo>
                  <a:pt x="0" y="221555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96702" tIns="663517" rIns="109628" bIns="109627"/>
          <a:lstStyle>
            <a:lvl1pPr marL="342900" indent="-3429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71450" indent="-17145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he-IL" altLang="he-IL">
                <a:cs typeface="Calibri" panose="020F0502020204030204" pitchFamily="34" charset="0"/>
              </a:rPr>
              <a:t>הכרות עם מושגים, כלי עזר ומיומנויות לעזרה להתמודדות עם הקשיים.</a:t>
            </a:r>
          </a:p>
          <a:p>
            <a:pPr lvl="1" eaLnBrk="1" hangingPunct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he-IL" altLang="he-IL">
                <a:cs typeface="Calibri" panose="020F0502020204030204" pitchFamily="34" charset="0"/>
              </a:rPr>
              <a:t>התנסות בכלי העזר</a:t>
            </a:r>
            <a:endParaRPr lang="he-IL" altLang="he-IL" b="1"/>
          </a:p>
        </p:txBody>
      </p:sp>
      <p:grpSp>
        <p:nvGrpSpPr>
          <p:cNvPr id="14342" name="Group 42" descr="משימת תרגול"/>
          <p:cNvGrpSpPr>
            <a:grpSpLocks/>
          </p:cNvGrpSpPr>
          <p:nvPr/>
        </p:nvGrpSpPr>
        <p:grpSpPr bwMode="auto">
          <a:xfrm>
            <a:off x="246063" y="693738"/>
            <a:ext cx="8388350" cy="6064250"/>
            <a:chOff x="230240" y="794321"/>
            <a:chExt cx="8388424" cy="6063679"/>
          </a:xfrm>
        </p:grpSpPr>
        <p:sp>
          <p:nvSpPr>
            <p:cNvPr id="14351" name="Rectangle 43"/>
            <p:cNvSpPr>
              <a:spLocks noChangeArrowheads="1"/>
            </p:cNvSpPr>
            <p:nvPr/>
          </p:nvSpPr>
          <p:spPr bwMode="auto">
            <a:xfrm>
              <a:off x="230240" y="794321"/>
              <a:ext cx="8388424" cy="6063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endParaRPr lang="he-IL" altLang="he-IL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4544727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0"/>
                  </a:moveTo>
                  <a:cubicBezTo>
                    <a:pt x="1431404" y="0"/>
                    <a:pt x="2591786" y="1160382"/>
                    <a:pt x="2591786" y="2591786"/>
                  </a:cubicBezTo>
                  <a:lnTo>
                    <a:pt x="0" y="25917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113792" tIns="872909" rIns="872909" bIns="113792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b="1" dirty="0">
                  <a:solidFill>
                    <a:srgbClr val="0078B4"/>
                  </a:solidFill>
                </a:rPr>
                <a:t>1. פעילות מקדימה (דיאגנוסטית) +רפלקציה</a:t>
              </a:r>
              <a:endParaRPr lang="he-IL" sz="1600" dirty="0">
                <a:solidFill>
                  <a:srgbClr val="0078B4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1833228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2591786"/>
                  </a:moveTo>
                  <a:cubicBezTo>
                    <a:pt x="0" y="1160382"/>
                    <a:pt x="1160382" y="0"/>
                    <a:pt x="2591786" y="0"/>
                  </a:cubicBezTo>
                  <a:lnTo>
                    <a:pt x="2591786" y="2591786"/>
                  </a:lnTo>
                  <a:lnTo>
                    <a:pt x="0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72909" tIns="872909" rIns="113792" bIns="113792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b="1" dirty="0">
                  <a:solidFill>
                    <a:srgbClr val="0078B4"/>
                  </a:solidFill>
                </a:rPr>
                <a:t>4. יישום + הערכה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833228" y="38860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2591786"/>
                  </a:moveTo>
                  <a:cubicBezTo>
                    <a:pt x="1160382" y="2591786"/>
                    <a:pt x="0" y="1431404"/>
                    <a:pt x="0" y="0"/>
                  </a:cubicBezTo>
                  <a:lnTo>
                    <a:pt x="2591786" y="0"/>
                  </a:lnTo>
                  <a:lnTo>
                    <a:pt x="2591786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72909" tIns="113792" rIns="113792" bIns="872909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br>
                <a:rPr lang="en-US" b="1" dirty="0">
                  <a:solidFill>
                    <a:srgbClr val="0078B4"/>
                  </a:solidFill>
                </a:rPr>
              </a:br>
              <a:r>
                <a:rPr lang="he-IL" b="1" dirty="0">
                  <a:solidFill>
                    <a:srgbClr val="0078B4"/>
                  </a:solidFill>
                </a:rPr>
                <a:t>3. תרגול +</a:t>
              </a:r>
              <a:br>
                <a:rPr lang="en-US" b="1" dirty="0">
                  <a:solidFill>
                    <a:srgbClr val="0078B4"/>
                  </a:solidFill>
                </a:rPr>
              </a:br>
              <a:r>
                <a:rPr lang="he-IL" b="1" dirty="0">
                  <a:solidFill>
                    <a:srgbClr val="0078B4"/>
                  </a:solidFill>
                </a:rPr>
                <a:t>מטה-קוגניציה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544727" y="3886016"/>
              <a:ext cx="2591787" cy="2591787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0"/>
                  </a:moveTo>
                  <a:cubicBezTo>
                    <a:pt x="2591786" y="1431404"/>
                    <a:pt x="1431404" y="2591786"/>
                    <a:pt x="0" y="2591786"/>
                  </a:cubicBezTo>
                  <a:lnTo>
                    <a:pt x="0" y="0"/>
                  </a:lnTo>
                  <a:lnTo>
                    <a:pt x="2591786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113792" tIns="113793" rIns="872910" bIns="872908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br>
                <a:rPr lang="en-US" sz="1600" b="1" dirty="0">
                  <a:solidFill>
                    <a:srgbClr val="0078B4"/>
                  </a:solidFill>
                </a:rPr>
              </a:br>
              <a:br>
                <a:rPr lang="en-US" sz="1600" b="1" dirty="0">
                  <a:solidFill>
                    <a:srgbClr val="0078B4"/>
                  </a:solidFill>
                </a:rPr>
              </a:br>
              <a:r>
                <a:rPr lang="he-IL" b="1" dirty="0">
                  <a:solidFill>
                    <a:srgbClr val="0078B4"/>
                  </a:solidFill>
                </a:rPr>
                <a:t>2. המשגה</a:t>
              </a:r>
              <a:r>
                <a:rPr lang="en-US" b="1" dirty="0">
                  <a:solidFill>
                    <a:srgbClr val="0078B4"/>
                  </a:solidFill>
                </a:rPr>
                <a:t> </a:t>
              </a:r>
              <a:r>
                <a:rPr lang="he-IL" b="1" dirty="0">
                  <a:solidFill>
                    <a:srgbClr val="0078B4"/>
                  </a:solidFill>
                </a:rPr>
                <a:t>+ והדגמה</a:t>
              </a:r>
            </a:p>
          </p:txBody>
        </p:sp>
        <p:grpSp>
          <p:nvGrpSpPr>
            <p:cNvPr id="14364" name="Group 55"/>
            <p:cNvGrpSpPr>
              <a:grpSpLocks/>
            </p:cNvGrpSpPr>
            <p:nvPr/>
          </p:nvGrpSpPr>
          <p:grpSpPr bwMode="auto">
            <a:xfrm>
              <a:off x="3700988" y="3278528"/>
              <a:ext cx="1299132" cy="993484"/>
              <a:chOff x="2771800" y="2276872"/>
              <a:chExt cx="1839974" cy="1368152"/>
            </a:xfrm>
          </p:grpSpPr>
          <p:sp>
            <p:nvSpPr>
              <p:cNvPr id="57" name="Curved Down Arrow 56"/>
              <p:cNvSpPr/>
              <p:nvPr/>
            </p:nvSpPr>
            <p:spPr bwMode="auto">
              <a:xfrm>
                <a:off x="2883595" y="2276866"/>
                <a:ext cx="1729028" cy="577099"/>
              </a:xfrm>
              <a:prstGeom prst="curvedDownArrow">
                <a:avLst>
                  <a:gd name="adj1" fmla="val 25000"/>
                  <a:gd name="adj2" fmla="val 64845"/>
                  <a:gd name="adj3" fmla="val 2793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  <p:sp>
            <p:nvSpPr>
              <p:cNvPr id="58" name="Curved Up Arrow 57"/>
              <p:cNvSpPr/>
              <p:nvPr/>
            </p:nvSpPr>
            <p:spPr bwMode="auto">
              <a:xfrm flipH="1">
                <a:off x="2771174" y="2996054"/>
                <a:ext cx="1729028" cy="649235"/>
              </a:xfrm>
              <a:prstGeom prst="curvedUp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r" rtl="1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pic>
        <p:nvPicPr>
          <p:cNvPr id="14343" name="תמונה 9" descr="אייקון פעילות מקדימה+רפלקצי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13" y="1420813"/>
            <a:ext cx="639762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תמונה 13" descr="אייקון משימת תרגו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063" y="3022600"/>
            <a:ext cx="830262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תמונה 13" descr="אייקון משימת תרגו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3008313"/>
            <a:ext cx="830262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תמונה 11" descr="אייקון המשגה + הדגמה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938588"/>
            <a:ext cx="76676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תמונה 12" descr="אייקון תרגול +&quot; מטה-קוגניציה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1" b="51178"/>
          <a:stretch>
            <a:fillRect/>
          </a:stretch>
        </p:blipFill>
        <p:spPr bwMode="auto">
          <a:xfrm>
            <a:off x="2876550" y="3916363"/>
            <a:ext cx="1154113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8" name="תמונה 10" descr="אייקון יישום + הערכה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1611313"/>
            <a:ext cx="10668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211138" y="4387851"/>
            <a:ext cx="2054225" cy="1385888"/>
          </a:xfrm>
          <a:prstGeom prst="roundRect">
            <a:avLst>
              <a:gd name="adj" fmla="val 16667"/>
            </a:avLst>
          </a:prstGeom>
          <a:solidFill>
            <a:srgbClr val="E6F2F8"/>
          </a:solidFill>
          <a:ln w="28575" algn="ctr">
            <a:solidFill>
              <a:schemeClr val="accent1"/>
            </a:solidFill>
            <a:prstDash val="sysDash"/>
            <a:round/>
            <a:headEnd/>
            <a:tailEnd/>
          </a:ln>
        </p:spPr>
        <p:txBody>
          <a:bodyPr/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he-IL" altLang="he-IL" sz="1600" dirty="0">
                <a:solidFill>
                  <a:srgbClr val="000000"/>
                </a:solidFill>
                <a:cs typeface="Calibri" panose="020F0502020204030204" pitchFamily="34" charset="0"/>
              </a:rPr>
              <a:t>התמודדות עם</a:t>
            </a:r>
            <a:br>
              <a:rPr lang="en-US" altLang="he-IL" sz="160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he-IL" altLang="he-IL" sz="1600" dirty="0">
                <a:solidFill>
                  <a:srgbClr val="000000"/>
                </a:solidFill>
                <a:cs typeface="Calibri" panose="020F0502020204030204" pitchFamily="34" charset="0"/>
              </a:rPr>
              <a:t> שאלה נוספת, לתרגול</a:t>
            </a:r>
            <a:br>
              <a:rPr lang="en-US" altLang="he-IL" sz="160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he-IL" altLang="he-IL" sz="1600" dirty="0">
                <a:solidFill>
                  <a:srgbClr val="000000"/>
                </a:solidFill>
                <a:cs typeface="Calibri" panose="020F0502020204030204" pitchFamily="34" charset="0"/>
              </a:rPr>
              <a:t>כלי העזר שנלמדו בשלב המשגה. </a:t>
            </a:r>
            <a:endParaRPr lang="he-IL" altLang="he-IL" sz="1600" dirty="0">
              <a:solidFill>
                <a:srgbClr val="0070C0"/>
              </a:solidFill>
            </a:endParaRPr>
          </a:p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he-IL" sz="1600" dirty="0">
              <a:latin typeface="Arial" panose="020B0604020202020204" pitchFamily="34" charset="0"/>
            </a:endParaRPr>
          </a:p>
        </p:txBody>
      </p:sp>
      <p:sp>
        <p:nvSpPr>
          <p:cNvPr id="33" name="Freeform 9"/>
          <p:cNvSpPr/>
          <p:nvPr/>
        </p:nvSpPr>
        <p:spPr>
          <a:xfrm>
            <a:off x="5816600" y="1038225"/>
            <a:ext cx="3019425" cy="1751013"/>
          </a:xfrm>
          <a:custGeom>
            <a:avLst/>
            <a:gdLst>
              <a:gd name="connsiteX0" fmla="*/ 0 w 2956911"/>
              <a:gd name="connsiteY0" fmla="*/ 191541 h 1915408"/>
              <a:gd name="connsiteX1" fmla="*/ 191541 w 2956911"/>
              <a:gd name="connsiteY1" fmla="*/ 0 h 1915408"/>
              <a:gd name="connsiteX2" fmla="*/ 2765370 w 2956911"/>
              <a:gd name="connsiteY2" fmla="*/ 0 h 1915408"/>
              <a:gd name="connsiteX3" fmla="*/ 2956911 w 2956911"/>
              <a:gd name="connsiteY3" fmla="*/ 191541 h 1915408"/>
              <a:gd name="connsiteX4" fmla="*/ 2956911 w 2956911"/>
              <a:gd name="connsiteY4" fmla="*/ 1723867 h 1915408"/>
              <a:gd name="connsiteX5" fmla="*/ 2765370 w 2956911"/>
              <a:gd name="connsiteY5" fmla="*/ 1915408 h 1915408"/>
              <a:gd name="connsiteX6" fmla="*/ 191541 w 2956911"/>
              <a:gd name="connsiteY6" fmla="*/ 1915408 h 1915408"/>
              <a:gd name="connsiteX7" fmla="*/ 0 w 2956911"/>
              <a:gd name="connsiteY7" fmla="*/ 1723867 h 1915408"/>
              <a:gd name="connsiteX8" fmla="*/ 0 w 2956911"/>
              <a:gd name="connsiteY8" fmla="*/ 191541 h 1915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1915408">
                <a:moveTo>
                  <a:pt x="0" y="191541"/>
                </a:moveTo>
                <a:cubicBezTo>
                  <a:pt x="0" y="85756"/>
                  <a:pt x="85756" y="0"/>
                  <a:pt x="191541" y="0"/>
                </a:cubicBezTo>
                <a:lnTo>
                  <a:pt x="2765370" y="0"/>
                </a:lnTo>
                <a:cubicBezTo>
                  <a:pt x="2871155" y="0"/>
                  <a:pt x="2956911" y="85756"/>
                  <a:pt x="2956911" y="191541"/>
                </a:cubicBezTo>
                <a:lnTo>
                  <a:pt x="2956911" y="1723867"/>
                </a:lnTo>
                <a:cubicBezTo>
                  <a:pt x="2956911" y="1829652"/>
                  <a:pt x="2871155" y="1915408"/>
                  <a:pt x="2765370" y="1915408"/>
                </a:cubicBezTo>
                <a:lnTo>
                  <a:pt x="191541" y="1915408"/>
                </a:lnTo>
                <a:cubicBezTo>
                  <a:pt x="85756" y="1915408"/>
                  <a:pt x="0" y="1829652"/>
                  <a:pt x="0" y="1723867"/>
                </a:cubicBezTo>
                <a:lnTo>
                  <a:pt x="0" y="191541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90108" tIns="103035" rIns="103036" bIns="581887"/>
          <a:lstStyle>
            <a:lvl1pPr marL="342900" indent="-3429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71450" indent="-17145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he-IL" altLang="he-IL">
                <a:cs typeface="Calibri" panose="020F0502020204030204" pitchFamily="34" charset="0"/>
              </a:rPr>
              <a:t>התנסות במשימה מקדימה ברמת קושי בינונית, ללא כלי עזר</a:t>
            </a:r>
          </a:p>
          <a:p>
            <a:pPr lvl="1" eaLnBrk="1" hangingPunct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he-IL" altLang="he-IL"/>
              <a:t>רפלקציה על התחושות והקשיים</a:t>
            </a:r>
          </a:p>
        </p:txBody>
      </p:sp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847C712F-4ED0-45F2-941F-D3A4529B3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משימת תרגול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לבן 5"/>
          <p:cNvSpPr>
            <a:spLocks noChangeArrowheads="1"/>
          </p:cNvSpPr>
          <p:nvPr/>
        </p:nvSpPr>
        <p:spPr bwMode="auto">
          <a:xfrm>
            <a:off x="4302367" y="481052"/>
            <a:ext cx="32988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3200" b="1" dirty="0"/>
              <a:t>הערכה ושיפור</a:t>
            </a:r>
            <a:endParaRPr lang="he-IL" altLang="he-IL" sz="3200" dirty="0"/>
          </a:p>
        </p:txBody>
      </p:sp>
      <p:pic>
        <p:nvPicPr>
          <p:cNvPr id="16387" name="תמונה 7" descr="אייקון הערכה ושיפו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07" y="0"/>
            <a:ext cx="1034942" cy="127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152400" y="6396038"/>
            <a:ext cx="929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1200" dirty="0">
                <a:solidFill>
                  <a:schemeClr val="bg1"/>
                </a:solidFill>
              </a:rPr>
              <a:t>יחידת למידה-הערכה בנושא: ממוחשי למופשט- ממאקרו למיקרו,</a:t>
            </a:r>
            <a:br>
              <a:rPr lang="en-US" altLang="he-IL" sz="1200" dirty="0">
                <a:solidFill>
                  <a:schemeClr val="bg1"/>
                </a:solidFill>
              </a:rPr>
            </a:br>
            <a:r>
              <a:rPr lang="he-IL" alt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altLang="he-IL" sz="1200" dirty="0" err="1">
                <a:solidFill>
                  <a:schemeClr val="bg1"/>
                </a:solidFill>
              </a:rPr>
              <a:t>מו"ט</a:t>
            </a:r>
            <a:r>
              <a:rPr lang="he-IL" alt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53216"/>
              </p:ext>
            </p:extLst>
          </p:nvPr>
        </p:nvGraphicFramePr>
        <p:xfrm>
          <a:off x="425558" y="3048834"/>
          <a:ext cx="8230891" cy="3378200"/>
        </p:xfrm>
        <a:graphic>
          <a:graphicData uri="http://schemas.openxmlformats.org/drawingml/2006/table">
            <a:tbl>
              <a:tblPr rtl="1" firstRow="1">
                <a:tableStyleId>{5C22544A-7EE6-4342-B048-85BDC9FD1C3A}</a:tableStyleId>
              </a:tblPr>
              <a:tblGrid>
                <a:gridCol w="3869275">
                  <a:extLst>
                    <a:ext uri="{9D8B030D-6E8A-4147-A177-3AD203B41FA5}">
                      <a16:colId xmlns:a16="http://schemas.microsoft.com/office/drawing/2014/main" val="1322561201"/>
                    </a:ext>
                  </a:extLst>
                </a:gridCol>
                <a:gridCol w="4361616">
                  <a:extLst>
                    <a:ext uri="{9D8B030D-6E8A-4147-A177-3AD203B41FA5}">
                      <a16:colId xmlns:a16="http://schemas.microsoft.com/office/drawing/2014/main" val="344950629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bg1"/>
                          </a:solidFill>
                          <a:effectLst/>
                        </a:rPr>
                        <a:t>התופעה: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21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bg1"/>
                          </a:solidFill>
                          <a:effectLst/>
                        </a:rPr>
                        <a:t>משוב לתיאור השינויים שחלו </a:t>
                      </a:r>
                      <a:br>
                        <a:rPr lang="he-IL" sz="20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e-IL" sz="2000" b="1" dirty="0">
                          <a:solidFill>
                            <a:schemeClr val="bg1"/>
                          </a:solidFill>
                          <a:effectLst/>
                        </a:rPr>
                        <a:t>ברמת המאקרו (מוחשי)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bg1"/>
                          </a:solidFill>
                          <a:effectLst/>
                        </a:rPr>
                        <a:t>משוב לתיאור השינויים שחלו </a:t>
                      </a:r>
                      <a:br>
                        <a:rPr lang="he-IL" sz="20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e-IL" sz="2000" b="1" dirty="0">
                          <a:solidFill>
                            <a:schemeClr val="bg1"/>
                          </a:solidFill>
                          <a:effectLst/>
                        </a:rPr>
                        <a:t>ברמת המיקרו (מופשט)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824636"/>
                  </a:ext>
                </a:extLst>
              </a:tr>
              <a:tr h="47673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u="sng" dirty="0">
                          <a:solidFill>
                            <a:schemeClr val="bg1"/>
                          </a:solidFill>
                          <a:effectLst/>
                        </a:rPr>
                        <a:t>משוב לציור:</a:t>
                      </a:r>
                      <a:r>
                        <a:rPr lang="he-IL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508761"/>
                  </a:ext>
                </a:extLst>
              </a:tr>
              <a:tr h="734095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u="sng" dirty="0">
                          <a:solidFill>
                            <a:schemeClr val="bg1"/>
                          </a:solidFill>
                          <a:effectLst/>
                        </a:rPr>
                        <a:t>משוב לתיאור המילולי: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chemeClr val="bg1"/>
                          </a:solidFill>
                          <a:effectLst/>
                        </a:rPr>
                        <a:t> 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u="sng" dirty="0">
                          <a:solidFill>
                            <a:schemeClr val="bg1"/>
                          </a:solidFill>
                          <a:effectLst/>
                        </a:rPr>
                        <a:t>משוב לתיאור המילולי: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9986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u="sng" dirty="0">
                          <a:solidFill>
                            <a:schemeClr val="bg1"/>
                          </a:solidFill>
                          <a:effectLst/>
                        </a:rPr>
                        <a:t>משוב להסבר השינויים:</a:t>
                      </a:r>
                      <a:br>
                        <a:rPr lang="he-IL" sz="2000" u="sng" dirty="0">
                          <a:solidFill>
                            <a:schemeClr val="bg1"/>
                          </a:solidFill>
                          <a:effectLst/>
                        </a:rPr>
                      </a:b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379088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461437" y="1263512"/>
            <a:ext cx="8195012" cy="175432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 rtl="1">
              <a:spcAft>
                <a:spcPts val="0"/>
              </a:spcAft>
            </a:pPr>
            <a: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  <a:t>א. התחלקו לזוגות ובצעו הערכה של עבודת בן/ת הזוג. בצעו את ההערכה בשלבים:</a:t>
            </a:r>
            <a:b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</a:br>
            <a: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  <a:t>ב. בצעו זאת בעזרת </a:t>
            </a:r>
            <a:r>
              <a:rPr lang="he-IL" b="1" dirty="0">
                <a:solidFill>
                  <a:schemeClr val="bg1"/>
                </a:solidFill>
                <a:ea typeface="David" panose="020E0502060401010101" pitchFamily="34" charset="-79"/>
              </a:rPr>
              <a:t>הכלי ההערכה שבנספח:</a:t>
            </a:r>
            <a: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  <a:t> "כלי עזר להערכת תיאור או ניתוח של תופעה – ממוחשי למופשט (ממאקרו למיקרו)". </a:t>
            </a:r>
            <a:endParaRPr lang="en-US" sz="16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algn="r" rtl="1">
              <a:spcAft>
                <a:spcPts val="0"/>
              </a:spcAft>
            </a:pPr>
            <a: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  <a:t>ג. </a:t>
            </a:r>
            <a:r>
              <a:rPr lang="he-IL" dirty="0" err="1">
                <a:solidFill>
                  <a:schemeClr val="bg1"/>
                </a:solidFill>
                <a:ea typeface="David" panose="020E0502060401010101" pitchFamily="34" charset="-79"/>
              </a:rPr>
              <a:t>בידקו</a:t>
            </a:r>
            <a: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  <a:t> את ההסבר המדעי לשינוי שחל במאפייני האלומיניום בתהליך שתואר. </a:t>
            </a:r>
            <a:b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</a:br>
            <a: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  <a:t>ד. נסחו משוב לתלמיד/ה, וציינו מה נדרש לתקן בתיאור ובהסבר לשינויים שחלו באלומיניום. </a:t>
            </a:r>
            <a:b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</a:br>
            <a:r>
              <a:rPr lang="he-IL" dirty="0" err="1">
                <a:solidFill>
                  <a:schemeClr val="bg1"/>
                </a:solidFill>
                <a:ea typeface="David" panose="020E0502060401010101" pitchFamily="34" charset="-79"/>
              </a:rPr>
              <a:t>רישמו</a:t>
            </a:r>
            <a:r>
              <a:rPr lang="he-IL" dirty="0">
                <a:solidFill>
                  <a:schemeClr val="bg1"/>
                </a:solidFill>
                <a:ea typeface="David" panose="020E0502060401010101" pitchFamily="34" charset="-79"/>
              </a:rPr>
              <a:t> את המשוב בתוך התבנית שלפניכם והצמידו אותה לעבודת התלמיד/ה.</a:t>
            </a:r>
            <a:endParaRPr lang="en-US" sz="1600" dirty="0">
              <a:solidFill>
                <a:schemeClr val="bg1"/>
              </a:solidFill>
              <a:ea typeface="Calibri" panose="020F0502020204030204" pitchFamily="34" charset="0"/>
            </a:endParaRPr>
          </a:p>
        </p:txBody>
      </p:sp>
      <p:sp>
        <p:nvSpPr>
          <p:cNvPr id="4" name="כותרת 3">
            <a:extLst>
              <a:ext uri="{FF2B5EF4-FFF2-40B4-BE49-F238E27FC236}">
                <a16:creationId xmlns:a16="http://schemas.microsoft.com/office/drawing/2014/main" id="{9140F15E-7B9B-4339-90AF-F474A314F8D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/>
              <a:t>הערכה ושיפור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מלבן 2"/>
          <p:cNvSpPr>
            <a:spLocks noChangeArrowheads="1"/>
          </p:cNvSpPr>
          <p:nvPr/>
        </p:nvSpPr>
        <p:spPr bwMode="auto">
          <a:xfrm>
            <a:off x="2486025" y="966788"/>
            <a:ext cx="3297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3200" b="1"/>
              <a:t>מה למדתם?</a:t>
            </a:r>
            <a:endParaRPr lang="he-IL" altLang="he-IL" sz="3200"/>
          </a:p>
        </p:txBody>
      </p:sp>
      <p:pic>
        <p:nvPicPr>
          <p:cNvPr id="17411" name="תמונה 3" descr="אייקון מה למדת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38113"/>
            <a:ext cx="1323975" cy="16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מלבן 1"/>
          <p:cNvSpPr/>
          <p:nvPr/>
        </p:nvSpPr>
        <p:spPr>
          <a:xfrm>
            <a:off x="123986" y="1967218"/>
            <a:ext cx="8796580" cy="304698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sz="2400" dirty="0">
                <a:solidFill>
                  <a:schemeClr val="bg1"/>
                </a:solidFill>
              </a:rPr>
              <a:t>חישבו ודונו ביניכם בקבוצה:</a:t>
            </a:r>
            <a:endParaRPr lang="en-US" sz="2400" b="1" dirty="0">
              <a:solidFill>
                <a:schemeClr val="bg1"/>
              </a:solidFill>
            </a:endParaRPr>
          </a:p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/>
                </a:solidFill>
              </a:rPr>
              <a:t>כשמנסים להבין תופעה, מדוע חשוב לנתח תופעה הן ברמת המאקרו והן ברמת המיקרו? </a:t>
            </a:r>
            <a:endParaRPr lang="en-US" sz="2400" b="1" dirty="0">
              <a:solidFill>
                <a:schemeClr val="bg1"/>
              </a:solidFill>
            </a:endParaRPr>
          </a:p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/>
                </a:solidFill>
              </a:rPr>
              <a:t>האם השימוש במאפייני החומר בשתי הרמות עוזר לניתוח התופעה? כיצד? </a:t>
            </a:r>
            <a:endParaRPr lang="en-US" sz="2400" b="1" dirty="0">
              <a:solidFill>
                <a:schemeClr val="bg1"/>
              </a:solidFill>
            </a:endParaRPr>
          </a:p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/>
                </a:solidFill>
              </a:rPr>
              <a:t>במה עוזר הייצוג של המאפיינים שהשתנו בציור?</a:t>
            </a:r>
            <a:endParaRPr lang="en-US" sz="2400" b="1" dirty="0">
              <a:solidFill>
                <a:schemeClr val="bg1"/>
              </a:solidFill>
            </a:endParaRPr>
          </a:p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/>
                </a:solidFill>
              </a:rPr>
              <a:t>כיצד תורם התיאור המילולי של המאפיינים שהשתנו, לניסוח הסבר מדעי של התופעה?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152400" y="6396038"/>
            <a:ext cx="929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1200" dirty="0">
                <a:solidFill>
                  <a:schemeClr val="bg1"/>
                </a:solidFill>
              </a:rPr>
              <a:t>יחידת למידה-הערכה בנושא: ממוחשי למופשט- ממאקרו למיקרו,</a:t>
            </a:r>
            <a:br>
              <a:rPr lang="en-US" altLang="he-IL" sz="1200" dirty="0">
                <a:solidFill>
                  <a:schemeClr val="bg1"/>
                </a:solidFill>
              </a:rPr>
            </a:br>
            <a:r>
              <a:rPr lang="he-IL" alt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altLang="he-IL" sz="1200" dirty="0" err="1">
                <a:solidFill>
                  <a:schemeClr val="bg1"/>
                </a:solidFill>
              </a:rPr>
              <a:t>מו"ט</a:t>
            </a:r>
            <a:r>
              <a:rPr lang="he-IL" alt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sp>
        <p:nvSpPr>
          <p:cNvPr id="3" name="כותרת 2" hidden="1">
            <a:extLst>
              <a:ext uri="{FF2B5EF4-FFF2-40B4-BE49-F238E27FC236}">
                <a16:creationId xmlns:a16="http://schemas.microsoft.com/office/drawing/2014/main" id="{5D7549AD-A622-42B1-9487-80A981B62A2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/>
              <a:t>מה</a:t>
            </a:r>
            <a:r>
              <a:rPr lang="he-IL" baseline="0" dirty="0"/>
              <a:t> למדתם?</a:t>
            </a:r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לבן 3"/>
          <p:cNvSpPr>
            <a:spLocks noChangeArrowheads="1"/>
          </p:cNvSpPr>
          <p:nvPr/>
        </p:nvSpPr>
        <p:spPr bwMode="auto">
          <a:xfrm>
            <a:off x="1114425" y="114300"/>
            <a:ext cx="7337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b="1" dirty="0">
                <a:cs typeface="Calibri" panose="020F0502020204030204" pitchFamily="34" charset="0"/>
              </a:rPr>
              <a:t>משימת יישום + הערכה</a:t>
            </a:r>
            <a:endParaRPr lang="he-IL" altLang="he-IL" dirty="0"/>
          </a:p>
        </p:txBody>
      </p:sp>
      <p:sp>
        <p:nvSpPr>
          <p:cNvPr id="18435" name="Rectangle 5" descr="מעגל המושגים"/>
          <p:cNvSpPr>
            <a:spLocks noChangeArrowheads="1"/>
          </p:cNvSpPr>
          <p:nvPr/>
        </p:nvSpPr>
        <p:spPr bwMode="auto">
          <a:xfrm>
            <a:off x="230188" y="793750"/>
            <a:ext cx="8388350" cy="60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he-IL" altLang="he-IL"/>
          </a:p>
        </p:txBody>
      </p:sp>
      <p:sp>
        <p:nvSpPr>
          <p:cNvPr id="7" name="Freeform 6"/>
          <p:cNvSpPr/>
          <p:nvPr/>
        </p:nvSpPr>
        <p:spPr>
          <a:xfrm>
            <a:off x="4763" y="4133850"/>
            <a:ext cx="2957512" cy="1914525"/>
          </a:xfrm>
          <a:custGeom>
            <a:avLst/>
            <a:gdLst>
              <a:gd name="connsiteX0" fmla="*/ 0 w 2956911"/>
              <a:gd name="connsiteY0" fmla="*/ 191541 h 1915408"/>
              <a:gd name="connsiteX1" fmla="*/ 191541 w 2956911"/>
              <a:gd name="connsiteY1" fmla="*/ 0 h 1915408"/>
              <a:gd name="connsiteX2" fmla="*/ 2765370 w 2956911"/>
              <a:gd name="connsiteY2" fmla="*/ 0 h 1915408"/>
              <a:gd name="connsiteX3" fmla="*/ 2956911 w 2956911"/>
              <a:gd name="connsiteY3" fmla="*/ 191541 h 1915408"/>
              <a:gd name="connsiteX4" fmla="*/ 2956911 w 2956911"/>
              <a:gd name="connsiteY4" fmla="*/ 1723867 h 1915408"/>
              <a:gd name="connsiteX5" fmla="*/ 2765370 w 2956911"/>
              <a:gd name="connsiteY5" fmla="*/ 1915408 h 1915408"/>
              <a:gd name="connsiteX6" fmla="*/ 191541 w 2956911"/>
              <a:gd name="connsiteY6" fmla="*/ 1915408 h 1915408"/>
              <a:gd name="connsiteX7" fmla="*/ 0 w 2956911"/>
              <a:gd name="connsiteY7" fmla="*/ 1723867 h 1915408"/>
              <a:gd name="connsiteX8" fmla="*/ 0 w 2956911"/>
              <a:gd name="connsiteY8" fmla="*/ 191541 h 1915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1915408">
                <a:moveTo>
                  <a:pt x="0" y="191541"/>
                </a:moveTo>
                <a:cubicBezTo>
                  <a:pt x="0" y="85756"/>
                  <a:pt x="85756" y="0"/>
                  <a:pt x="191541" y="0"/>
                </a:cubicBezTo>
                <a:lnTo>
                  <a:pt x="2765370" y="0"/>
                </a:lnTo>
                <a:cubicBezTo>
                  <a:pt x="2871155" y="0"/>
                  <a:pt x="2956911" y="85756"/>
                  <a:pt x="2956911" y="191541"/>
                </a:cubicBezTo>
                <a:lnTo>
                  <a:pt x="2956911" y="1723867"/>
                </a:lnTo>
                <a:cubicBezTo>
                  <a:pt x="2956911" y="1829652"/>
                  <a:pt x="2871155" y="1915408"/>
                  <a:pt x="2765370" y="1915408"/>
                </a:cubicBezTo>
                <a:lnTo>
                  <a:pt x="191541" y="1915408"/>
                </a:lnTo>
                <a:cubicBezTo>
                  <a:pt x="85756" y="1915408"/>
                  <a:pt x="0" y="1829652"/>
                  <a:pt x="0" y="1723867"/>
                </a:cubicBezTo>
                <a:lnTo>
                  <a:pt x="0" y="191541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3035" tIns="581887" rIns="990109" bIns="103035"/>
          <a:lstStyle>
            <a:lvl1pPr marL="342900" indent="-3429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71450" indent="-17145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he-IL" altLang="he-IL" sz="1600">
                <a:cs typeface="Calibri" panose="020F0502020204030204" pitchFamily="34" charset="0"/>
              </a:rPr>
              <a:t>התמודדות עם משימה נוספת, המשלבת תרגול של השימוש בכלי התיווך שהתלמיד הכיר בשלב ההמשגה. </a:t>
            </a:r>
            <a:endParaRPr lang="he-IL" altLang="he-IL" sz="1600" b="1"/>
          </a:p>
        </p:txBody>
      </p:sp>
      <p:sp>
        <p:nvSpPr>
          <p:cNvPr id="8" name="Freeform 7"/>
          <p:cNvSpPr/>
          <p:nvPr/>
        </p:nvSpPr>
        <p:spPr>
          <a:xfrm>
            <a:off x="5678488" y="4000500"/>
            <a:ext cx="2955925" cy="2216150"/>
          </a:xfrm>
          <a:custGeom>
            <a:avLst/>
            <a:gdLst>
              <a:gd name="connsiteX0" fmla="*/ 0 w 2956911"/>
              <a:gd name="connsiteY0" fmla="*/ 221555 h 2215552"/>
              <a:gd name="connsiteX1" fmla="*/ 221555 w 2956911"/>
              <a:gd name="connsiteY1" fmla="*/ 0 h 2215552"/>
              <a:gd name="connsiteX2" fmla="*/ 2735356 w 2956911"/>
              <a:gd name="connsiteY2" fmla="*/ 0 h 2215552"/>
              <a:gd name="connsiteX3" fmla="*/ 2956911 w 2956911"/>
              <a:gd name="connsiteY3" fmla="*/ 221555 h 2215552"/>
              <a:gd name="connsiteX4" fmla="*/ 2956911 w 2956911"/>
              <a:gd name="connsiteY4" fmla="*/ 1993997 h 2215552"/>
              <a:gd name="connsiteX5" fmla="*/ 2735356 w 2956911"/>
              <a:gd name="connsiteY5" fmla="*/ 2215552 h 2215552"/>
              <a:gd name="connsiteX6" fmla="*/ 221555 w 2956911"/>
              <a:gd name="connsiteY6" fmla="*/ 2215552 h 2215552"/>
              <a:gd name="connsiteX7" fmla="*/ 0 w 2956911"/>
              <a:gd name="connsiteY7" fmla="*/ 1993997 h 2215552"/>
              <a:gd name="connsiteX8" fmla="*/ 0 w 2956911"/>
              <a:gd name="connsiteY8" fmla="*/ 221555 h 221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2215552">
                <a:moveTo>
                  <a:pt x="0" y="221555"/>
                </a:moveTo>
                <a:cubicBezTo>
                  <a:pt x="0" y="99194"/>
                  <a:pt x="99194" y="0"/>
                  <a:pt x="221555" y="0"/>
                </a:cubicBezTo>
                <a:lnTo>
                  <a:pt x="2735356" y="0"/>
                </a:lnTo>
                <a:cubicBezTo>
                  <a:pt x="2857717" y="0"/>
                  <a:pt x="2956911" y="99194"/>
                  <a:pt x="2956911" y="221555"/>
                </a:cubicBezTo>
                <a:lnTo>
                  <a:pt x="2956911" y="1993997"/>
                </a:lnTo>
                <a:cubicBezTo>
                  <a:pt x="2956911" y="2116358"/>
                  <a:pt x="2857717" y="2215552"/>
                  <a:pt x="2735356" y="2215552"/>
                </a:cubicBezTo>
                <a:lnTo>
                  <a:pt x="221555" y="2215552"/>
                </a:lnTo>
                <a:cubicBezTo>
                  <a:pt x="99194" y="2215552"/>
                  <a:pt x="0" y="2116358"/>
                  <a:pt x="0" y="1993997"/>
                </a:cubicBezTo>
                <a:lnTo>
                  <a:pt x="0" y="221555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96702" tIns="663517" rIns="109628" bIns="109627"/>
          <a:lstStyle>
            <a:lvl1pPr marL="342900" indent="-3429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71450" indent="-17145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he-IL" altLang="he-IL" sz="1600">
                <a:cs typeface="Calibri" panose="020F0502020204030204" pitchFamily="34" charset="0"/>
              </a:rPr>
              <a:t>הכרות עם מושגים, כלי תיווך ומיומנויות שעשויים לעזור לתלמידים להתמודד עם הקושי והדגמת השימוש בהם. </a:t>
            </a:r>
            <a:endParaRPr lang="he-IL" altLang="he-IL" sz="1600" b="1"/>
          </a:p>
        </p:txBody>
      </p:sp>
      <p:sp>
        <p:nvSpPr>
          <p:cNvPr id="10" name="Freeform 9"/>
          <p:cNvSpPr/>
          <p:nvPr/>
        </p:nvSpPr>
        <p:spPr>
          <a:xfrm>
            <a:off x="5494338" y="1044575"/>
            <a:ext cx="2957512" cy="1914525"/>
          </a:xfrm>
          <a:custGeom>
            <a:avLst/>
            <a:gdLst>
              <a:gd name="connsiteX0" fmla="*/ 0 w 2956911"/>
              <a:gd name="connsiteY0" fmla="*/ 191541 h 1915408"/>
              <a:gd name="connsiteX1" fmla="*/ 191541 w 2956911"/>
              <a:gd name="connsiteY1" fmla="*/ 0 h 1915408"/>
              <a:gd name="connsiteX2" fmla="*/ 2765370 w 2956911"/>
              <a:gd name="connsiteY2" fmla="*/ 0 h 1915408"/>
              <a:gd name="connsiteX3" fmla="*/ 2956911 w 2956911"/>
              <a:gd name="connsiteY3" fmla="*/ 191541 h 1915408"/>
              <a:gd name="connsiteX4" fmla="*/ 2956911 w 2956911"/>
              <a:gd name="connsiteY4" fmla="*/ 1723867 h 1915408"/>
              <a:gd name="connsiteX5" fmla="*/ 2765370 w 2956911"/>
              <a:gd name="connsiteY5" fmla="*/ 1915408 h 1915408"/>
              <a:gd name="connsiteX6" fmla="*/ 191541 w 2956911"/>
              <a:gd name="connsiteY6" fmla="*/ 1915408 h 1915408"/>
              <a:gd name="connsiteX7" fmla="*/ 0 w 2956911"/>
              <a:gd name="connsiteY7" fmla="*/ 1723867 h 1915408"/>
              <a:gd name="connsiteX8" fmla="*/ 0 w 2956911"/>
              <a:gd name="connsiteY8" fmla="*/ 191541 h 1915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1915408">
                <a:moveTo>
                  <a:pt x="0" y="191541"/>
                </a:moveTo>
                <a:cubicBezTo>
                  <a:pt x="0" y="85756"/>
                  <a:pt x="85756" y="0"/>
                  <a:pt x="191541" y="0"/>
                </a:cubicBezTo>
                <a:lnTo>
                  <a:pt x="2765370" y="0"/>
                </a:lnTo>
                <a:cubicBezTo>
                  <a:pt x="2871155" y="0"/>
                  <a:pt x="2956911" y="85756"/>
                  <a:pt x="2956911" y="191541"/>
                </a:cubicBezTo>
                <a:lnTo>
                  <a:pt x="2956911" y="1723867"/>
                </a:lnTo>
                <a:cubicBezTo>
                  <a:pt x="2956911" y="1829652"/>
                  <a:pt x="2871155" y="1915408"/>
                  <a:pt x="2765370" y="1915408"/>
                </a:cubicBezTo>
                <a:lnTo>
                  <a:pt x="191541" y="1915408"/>
                </a:lnTo>
                <a:cubicBezTo>
                  <a:pt x="85756" y="1915408"/>
                  <a:pt x="0" y="1829652"/>
                  <a:pt x="0" y="1723867"/>
                </a:cubicBezTo>
                <a:lnTo>
                  <a:pt x="0" y="191541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90108" tIns="103035" rIns="103036" bIns="581887"/>
          <a:lstStyle>
            <a:lvl1pPr marL="342900" indent="-3429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71450" indent="-17145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he-IL" altLang="he-IL" sz="1600">
                <a:cs typeface="Calibri" panose="020F0502020204030204" pitchFamily="34" charset="0"/>
              </a:rPr>
              <a:t>התנסות במשימה ברמת קושי בינונית, הניתנת ללא תיווך ("קביים").</a:t>
            </a:r>
            <a:br>
              <a:rPr lang="en-US" altLang="he-IL" sz="1600">
                <a:cs typeface="Calibri" panose="020F0502020204030204" pitchFamily="34" charset="0"/>
              </a:rPr>
            </a:br>
            <a:r>
              <a:rPr lang="he-IL" altLang="he-IL" sz="1600">
                <a:cs typeface="Calibri" panose="020F0502020204030204" pitchFamily="34" charset="0"/>
              </a:rPr>
              <a:t>הפעילות מסתיימת בשיח רפלקטיבי להצפת  תחושות וקשיים.</a:t>
            </a:r>
            <a:endParaRPr lang="he-IL" altLang="he-IL" sz="1600" b="1"/>
          </a:p>
        </p:txBody>
      </p:sp>
      <p:grpSp>
        <p:nvGrpSpPr>
          <p:cNvPr id="18439" name="Group 42" descr="משימת יישום והערכה"/>
          <p:cNvGrpSpPr>
            <a:grpSpLocks/>
          </p:cNvGrpSpPr>
          <p:nvPr/>
        </p:nvGrpSpPr>
        <p:grpSpPr bwMode="auto">
          <a:xfrm>
            <a:off x="153988" y="758825"/>
            <a:ext cx="8388350" cy="6062663"/>
            <a:chOff x="230240" y="794321"/>
            <a:chExt cx="8388424" cy="6063679"/>
          </a:xfrm>
        </p:grpSpPr>
        <p:sp>
          <p:nvSpPr>
            <p:cNvPr id="18448" name="Rectangle 43"/>
            <p:cNvSpPr>
              <a:spLocks noChangeArrowheads="1"/>
            </p:cNvSpPr>
            <p:nvPr/>
          </p:nvSpPr>
          <p:spPr bwMode="auto">
            <a:xfrm>
              <a:off x="230240" y="794321"/>
              <a:ext cx="8388424" cy="6063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endParaRPr lang="he-IL" altLang="he-IL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4544727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0"/>
                  </a:moveTo>
                  <a:cubicBezTo>
                    <a:pt x="1431404" y="0"/>
                    <a:pt x="2591786" y="1160382"/>
                    <a:pt x="2591786" y="2591786"/>
                  </a:cubicBezTo>
                  <a:lnTo>
                    <a:pt x="0" y="25917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113792" tIns="872909" rIns="872909" bIns="113792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b="1" dirty="0">
                  <a:solidFill>
                    <a:srgbClr val="0078B4"/>
                  </a:solidFill>
                </a:rPr>
                <a:t>1. פעילות מקדימה +רפלקציה</a:t>
              </a:r>
              <a:endParaRPr lang="he-IL" sz="1600" dirty="0">
                <a:solidFill>
                  <a:srgbClr val="0078B4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1833228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2591786"/>
                  </a:moveTo>
                  <a:cubicBezTo>
                    <a:pt x="0" y="1160382"/>
                    <a:pt x="1160382" y="0"/>
                    <a:pt x="2591786" y="0"/>
                  </a:cubicBezTo>
                  <a:lnTo>
                    <a:pt x="2591786" y="2591786"/>
                  </a:lnTo>
                  <a:lnTo>
                    <a:pt x="0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72909" tIns="872909" rIns="113792" bIns="113792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b="1" dirty="0">
                  <a:solidFill>
                    <a:srgbClr val="0078B4"/>
                  </a:solidFill>
                </a:rPr>
                <a:t>4. יישום + הערכה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833228" y="38860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2591786"/>
                  </a:moveTo>
                  <a:cubicBezTo>
                    <a:pt x="1160382" y="2591786"/>
                    <a:pt x="0" y="1431404"/>
                    <a:pt x="0" y="0"/>
                  </a:cubicBezTo>
                  <a:lnTo>
                    <a:pt x="2591786" y="0"/>
                  </a:lnTo>
                  <a:lnTo>
                    <a:pt x="2591786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72909" tIns="113792" rIns="113792" bIns="872909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br>
                <a:rPr lang="en-US" b="1" dirty="0">
                  <a:solidFill>
                    <a:srgbClr val="0078B4"/>
                  </a:solidFill>
                </a:rPr>
              </a:br>
              <a:r>
                <a:rPr lang="he-IL" b="1" dirty="0">
                  <a:solidFill>
                    <a:srgbClr val="0078B4"/>
                  </a:solidFill>
                </a:rPr>
                <a:t>3. תרגול +</a:t>
              </a:r>
              <a:br>
                <a:rPr lang="en-US" b="1" dirty="0">
                  <a:solidFill>
                    <a:srgbClr val="0078B4"/>
                  </a:solidFill>
                </a:rPr>
              </a:br>
              <a:r>
                <a:rPr lang="he-IL" b="1" dirty="0">
                  <a:solidFill>
                    <a:srgbClr val="0078B4"/>
                  </a:solidFill>
                </a:rPr>
                <a:t>מה למדנו?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544727" y="3886016"/>
              <a:ext cx="2591787" cy="2591787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0"/>
                  </a:moveTo>
                  <a:cubicBezTo>
                    <a:pt x="2591786" y="1431404"/>
                    <a:pt x="1431404" y="2591786"/>
                    <a:pt x="0" y="2591786"/>
                  </a:cubicBezTo>
                  <a:lnTo>
                    <a:pt x="0" y="0"/>
                  </a:lnTo>
                  <a:lnTo>
                    <a:pt x="2591786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113792" tIns="113793" rIns="872910" bIns="872908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br>
                <a:rPr lang="en-US" sz="1600" b="1" dirty="0">
                  <a:solidFill>
                    <a:srgbClr val="0078B4"/>
                  </a:solidFill>
                </a:rPr>
              </a:br>
              <a:br>
                <a:rPr lang="en-US" sz="1600" b="1" dirty="0">
                  <a:solidFill>
                    <a:srgbClr val="0078B4"/>
                  </a:solidFill>
                </a:rPr>
              </a:br>
              <a:r>
                <a:rPr lang="he-IL" b="1" dirty="0">
                  <a:solidFill>
                    <a:srgbClr val="0078B4"/>
                  </a:solidFill>
                </a:rPr>
                <a:t>2. המשגה</a:t>
              </a:r>
              <a:r>
                <a:rPr lang="en-US" b="1" dirty="0">
                  <a:solidFill>
                    <a:srgbClr val="0078B4"/>
                  </a:solidFill>
                </a:rPr>
                <a:t> </a:t>
              </a:r>
              <a:r>
                <a:rPr lang="he-IL" b="1" dirty="0">
                  <a:solidFill>
                    <a:srgbClr val="0078B4"/>
                  </a:solidFill>
                </a:rPr>
                <a:t>+ והדגמה</a:t>
              </a:r>
            </a:p>
          </p:txBody>
        </p:sp>
        <p:grpSp>
          <p:nvGrpSpPr>
            <p:cNvPr id="18461" name="Group 55"/>
            <p:cNvGrpSpPr>
              <a:grpSpLocks/>
            </p:cNvGrpSpPr>
            <p:nvPr/>
          </p:nvGrpSpPr>
          <p:grpSpPr bwMode="auto">
            <a:xfrm>
              <a:off x="3700988" y="3278528"/>
              <a:ext cx="1299132" cy="993484"/>
              <a:chOff x="2771800" y="2276872"/>
              <a:chExt cx="1839974" cy="1368152"/>
            </a:xfrm>
          </p:grpSpPr>
          <p:sp>
            <p:nvSpPr>
              <p:cNvPr id="57" name="Curved Down Arrow 56"/>
              <p:cNvSpPr/>
              <p:nvPr/>
            </p:nvSpPr>
            <p:spPr bwMode="auto">
              <a:xfrm>
                <a:off x="2883595" y="2277763"/>
                <a:ext cx="1729028" cy="575062"/>
              </a:xfrm>
              <a:prstGeom prst="curvedDownArrow">
                <a:avLst>
                  <a:gd name="adj1" fmla="val 25000"/>
                  <a:gd name="adj2" fmla="val 64845"/>
                  <a:gd name="adj3" fmla="val 2793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  <p:sp>
            <p:nvSpPr>
              <p:cNvPr id="58" name="Curved Up Arrow 57"/>
              <p:cNvSpPr/>
              <p:nvPr/>
            </p:nvSpPr>
            <p:spPr bwMode="auto">
              <a:xfrm flipH="1">
                <a:off x="2771174" y="2997138"/>
                <a:ext cx="1729028" cy="647219"/>
              </a:xfrm>
              <a:prstGeom prst="curvedUp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r" rtl="1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pic>
        <p:nvPicPr>
          <p:cNvPr id="18440" name="תמונה 9" descr="אייקון פעילות מקדימה + רפלקצי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13" y="1557338"/>
            <a:ext cx="561975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1" name="תמונה 13" descr="אייקון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063" y="3159125"/>
            <a:ext cx="830262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2" name="תמונה 13" descr="אייקון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3144838"/>
            <a:ext cx="830262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3" name="תמונה 11" descr="אייקון המשגה + והדגמה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4075113"/>
            <a:ext cx="76676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4" name="תמונה 12" descr="אייקון תרגול + מה למדנו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1" b="51178"/>
          <a:stretch>
            <a:fillRect/>
          </a:stretch>
        </p:blipFill>
        <p:spPr bwMode="auto">
          <a:xfrm>
            <a:off x="2876550" y="4052888"/>
            <a:ext cx="1154113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5" name="תמונה 10" descr="אייקון יישום + הערכה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1747838"/>
            <a:ext cx="10668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61913" y="809626"/>
            <a:ext cx="2159000" cy="2266950"/>
          </a:xfrm>
          <a:prstGeom prst="roundRect">
            <a:avLst>
              <a:gd name="adj" fmla="val 16667"/>
            </a:avLst>
          </a:prstGeom>
          <a:solidFill>
            <a:srgbClr val="E6F2F8"/>
          </a:solidFill>
          <a:ln w="28575" algn="ctr">
            <a:solidFill>
              <a:schemeClr val="accent1"/>
            </a:solidFill>
            <a:prstDash val="sysDash"/>
            <a:round/>
            <a:headEnd/>
            <a:tailEnd/>
          </a:ln>
        </p:spPr>
        <p:txBody>
          <a:bodyPr/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rtl="0">
              <a:lnSpc>
                <a:spcPct val="100000"/>
              </a:lnSpc>
              <a:spcBef>
                <a:spcPct val="0"/>
              </a:spcBef>
              <a:buNone/>
            </a:pPr>
            <a:r>
              <a:rPr lang="he-IL" altLang="he-IL" sz="1800" dirty="0">
                <a:solidFill>
                  <a:srgbClr val="000000"/>
                </a:solidFill>
                <a:cs typeface="Calibri" panose="020F0502020204030204" pitchFamily="34" charset="0"/>
              </a:rPr>
              <a:t>משימה נוספת הניתנת עם תיווך חלקי או ללא תיווך מפורש.</a:t>
            </a:r>
            <a:br>
              <a:rPr lang="en-US" altLang="he-IL" sz="180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he-IL" altLang="he-IL" sz="1800" dirty="0">
                <a:solidFill>
                  <a:srgbClr val="000000"/>
                </a:solidFill>
                <a:cs typeface="Calibri" panose="020F0502020204030204" pitchFamily="34" charset="0"/>
              </a:rPr>
              <a:t>פעילות היישום מסתיימת בהערכה עצמית או עמיתים</a:t>
            </a:r>
            <a:endParaRPr lang="he-IL" altLang="he-IL" sz="1800" b="1" dirty="0">
              <a:solidFill>
                <a:srgbClr val="0070C0"/>
              </a:solidFill>
            </a:endParaRPr>
          </a:p>
          <a:p>
            <a:pPr rtl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he-IL" sz="1800" dirty="0">
              <a:latin typeface="Arial" panose="020B0604020202020204" pitchFamily="34" charset="0"/>
            </a:endParaRPr>
          </a:p>
        </p:txBody>
      </p:sp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30E9A1F5-0B1B-4B93-8D7F-6E59B597E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משימת יישום +</a:t>
            </a:r>
            <a:r>
              <a:rPr lang="he-IL" baseline="0" dirty="0"/>
              <a:t> הערכה</a:t>
            </a:r>
            <a:endParaRPr lang="he-IL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e-IL" sz="3200" b="1" dirty="0">
                <a:cs typeface="+mn-cs"/>
              </a:rPr>
              <a:t>משוב מעצב למידה</a:t>
            </a:r>
          </a:p>
        </p:txBody>
      </p:sp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53312"/>
              </p:ext>
            </p:extLst>
          </p:nvPr>
        </p:nvGraphicFramePr>
        <p:xfrm>
          <a:off x="684213" y="1916113"/>
          <a:ext cx="7775575" cy="30972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775575">
                  <a:extLst>
                    <a:ext uri="{9D8B030D-6E8A-4147-A177-3AD203B41FA5}">
                      <a16:colId xmlns:a16="http://schemas.microsoft.com/office/drawing/2014/main" val="2045971007"/>
                    </a:ext>
                  </a:extLst>
                </a:gridCol>
              </a:tblGrid>
              <a:tr h="64476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>
                          <a:effectLst/>
                        </a:rPr>
                        <a:t>למידה מטעויות: הסיפור על הפרפר של אוסטין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45733" marB="45733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257459"/>
                  </a:ext>
                </a:extLst>
              </a:tr>
              <a:tr h="2452448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dirty="0">
                          <a:effectLst/>
                          <a:hlinkClick r:id="rId2"/>
                        </a:rPr>
                        <a:t>צפו בסרטון </a:t>
                      </a:r>
                      <a:endParaRPr lang="en-US" sz="24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dirty="0">
                          <a:effectLst/>
                        </a:rPr>
                        <a:t>מה אפיין את תהליך הלמידה מטעויות שמוצג בסרטון?</a:t>
                      </a:r>
                      <a:endParaRPr lang="en-US" sz="24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dirty="0">
                          <a:effectLst/>
                        </a:rPr>
                        <a:t>מה אפיין את השיח סביב הטעויות ואת המשוב לעבודת התלמיד?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25" marR="91425" marT="45733" marB="45733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42927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55164" y="324443"/>
            <a:ext cx="5865112" cy="650875"/>
          </a:xfrm>
          <a:solidFill>
            <a:srgbClr val="CCCCFF"/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e-IL" sz="4000" dirty="0">
                <a:solidFill>
                  <a:schemeClr val="bg1"/>
                </a:solidFill>
                <a:cs typeface="+mn-cs"/>
                <a:hlinkClick r:id="rId2"/>
              </a:rPr>
              <a:t>איך ממחזרים פחיות שתיה?</a:t>
            </a:r>
            <a:endParaRPr lang="he-IL" dirty="0">
              <a:solidFill>
                <a:schemeClr val="bg1"/>
              </a:solidFill>
            </a:endParaRPr>
          </a:p>
        </p:txBody>
      </p:sp>
      <p:pic>
        <p:nvPicPr>
          <p:cNvPr id="3" name="תמונה 2" descr="מחזור פחיות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10" y="1393770"/>
            <a:ext cx="8647619" cy="50369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24075" y="450850"/>
            <a:ext cx="4235450" cy="6889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e-IL" sz="3600" b="1" dirty="0">
                <a:cs typeface="+mn-cs"/>
              </a:rPr>
              <a:t>משימה מקדימה</a:t>
            </a:r>
          </a:p>
        </p:txBody>
      </p:sp>
      <p:pic>
        <p:nvPicPr>
          <p:cNvPr id="4099" name="תמונה 4" descr="אייקון משימה מקדימ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681" y="223837"/>
            <a:ext cx="70097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-152400" y="6396038"/>
            <a:ext cx="929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1200" dirty="0">
                <a:solidFill>
                  <a:schemeClr val="bg1"/>
                </a:solidFill>
              </a:rPr>
              <a:t>יחידת למידה-הערכה בנושא: ממוחשי למופשט- ממאקרו למיקרו,</a:t>
            </a:r>
            <a:br>
              <a:rPr lang="en-US" altLang="he-IL" sz="1200" dirty="0">
                <a:solidFill>
                  <a:schemeClr val="bg1"/>
                </a:solidFill>
              </a:rPr>
            </a:br>
            <a:r>
              <a:rPr lang="he-IL" alt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altLang="he-IL" sz="1200" dirty="0" err="1">
                <a:solidFill>
                  <a:schemeClr val="bg1"/>
                </a:solidFill>
              </a:rPr>
              <a:t>מו"ט</a:t>
            </a:r>
            <a:r>
              <a:rPr lang="he-IL" alt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sp>
        <p:nvSpPr>
          <p:cNvPr id="3" name="מלבן 2"/>
          <p:cNvSpPr/>
          <p:nvPr/>
        </p:nvSpPr>
        <p:spPr>
          <a:xfrm>
            <a:off x="268990" y="1187529"/>
            <a:ext cx="8725108" cy="52629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100" dirty="0">
                <a:solidFill>
                  <a:schemeClr val="bg1"/>
                </a:solidFill>
              </a:rPr>
              <a:t>אלומיניום היא מתכת נפוצה המשמשת לייצור מוצרים שונים, מפחיות משקה ועד כלי תעבורה (מכוניות, מטוסים, כלי שיט). לאחר השימוש, פחיות המשקה נאספות ועוברות מִחזור לחומר הגלם, ע"י חימומן לטמפרטורה של </a:t>
            </a:r>
            <a:r>
              <a:rPr lang="en-US" sz="2100" dirty="0">
                <a:solidFill>
                  <a:schemeClr val="bg1"/>
                </a:solidFill>
              </a:rPr>
              <a:t>661</a:t>
            </a:r>
            <a:r>
              <a:rPr lang="en-US" sz="2100" baseline="30000" dirty="0">
                <a:solidFill>
                  <a:schemeClr val="bg1"/>
                </a:solidFill>
              </a:rPr>
              <a:t>0</a:t>
            </a:r>
            <a:r>
              <a:rPr lang="en-US" sz="2100" dirty="0">
                <a:solidFill>
                  <a:schemeClr val="bg1"/>
                </a:solidFill>
              </a:rPr>
              <a:t>C</a:t>
            </a:r>
            <a:r>
              <a:rPr lang="he-IL" sz="2100" dirty="0">
                <a:solidFill>
                  <a:schemeClr val="bg1"/>
                </a:solidFill>
              </a:rPr>
              <a:t>. כתוצאה מהחימום מתקבל אלומיניום נוזלי אותו יוצקים לתבניות כדי לקבל חומר גלם מוצק לייצור מוצרים חדשים. </a:t>
            </a:r>
            <a:br>
              <a:rPr lang="he-IL" sz="2100" dirty="0">
                <a:solidFill>
                  <a:schemeClr val="bg1"/>
                </a:solidFill>
              </a:rPr>
            </a:br>
            <a:r>
              <a:rPr lang="he-IL" sz="2100" dirty="0">
                <a:solidFill>
                  <a:schemeClr val="bg1"/>
                </a:solidFill>
              </a:rPr>
              <a:t>במעבדה לפיתוח טכנולוגי של מתקן למִחזור אלומיניום בדקו את התהליכים שמתרחשים בהשפעת חימום קוביית האלומיניום לטמפרטורה זו. </a:t>
            </a:r>
            <a:br>
              <a:rPr lang="he-IL" sz="2100" u="sng" dirty="0">
                <a:solidFill>
                  <a:schemeClr val="bg1"/>
                </a:solidFill>
              </a:rPr>
            </a:br>
            <a:br>
              <a:rPr lang="he-IL" sz="2100" u="sng" dirty="0">
                <a:solidFill>
                  <a:schemeClr val="bg1"/>
                </a:solidFill>
              </a:rPr>
            </a:br>
            <a:r>
              <a:rPr lang="he-IL" sz="2100" b="1" dirty="0">
                <a:solidFill>
                  <a:schemeClr val="bg1"/>
                </a:solidFill>
              </a:rPr>
              <a:t>השיבו על השאלות הבאות:</a:t>
            </a:r>
            <a:br>
              <a:rPr lang="he-IL" sz="2100" b="1" dirty="0">
                <a:solidFill>
                  <a:schemeClr val="bg1"/>
                </a:solidFill>
              </a:rPr>
            </a:br>
            <a:r>
              <a:rPr lang="he-IL" sz="2100" dirty="0">
                <a:solidFill>
                  <a:schemeClr val="bg1"/>
                </a:solidFill>
              </a:rPr>
              <a:t>א. מה שם </a:t>
            </a:r>
            <a:r>
              <a:rPr lang="he-IL" sz="2100" b="1" dirty="0">
                <a:solidFill>
                  <a:schemeClr val="bg1"/>
                </a:solidFill>
              </a:rPr>
              <a:t>התהליך</a:t>
            </a:r>
            <a:r>
              <a:rPr lang="he-IL" sz="2100" dirty="0">
                <a:solidFill>
                  <a:schemeClr val="bg1"/>
                </a:solidFill>
              </a:rPr>
              <a:t> שהאלומיניום עבר בעקבות החימום לטמפרטורה של </a:t>
            </a:r>
            <a:r>
              <a:rPr lang="en-US" sz="2100" dirty="0">
                <a:solidFill>
                  <a:schemeClr val="bg1"/>
                </a:solidFill>
              </a:rPr>
              <a:t>661</a:t>
            </a:r>
            <a:r>
              <a:rPr lang="en-US" sz="2100" baseline="30000" dirty="0">
                <a:solidFill>
                  <a:schemeClr val="bg1"/>
                </a:solidFill>
              </a:rPr>
              <a:t>0</a:t>
            </a:r>
            <a:r>
              <a:rPr lang="en-US" sz="2100" dirty="0">
                <a:solidFill>
                  <a:schemeClr val="bg1"/>
                </a:solidFill>
              </a:rPr>
              <a:t>C</a:t>
            </a:r>
            <a:r>
              <a:rPr lang="he-IL" sz="2100" dirty="0">
                <a:solidFill>
                  <a:schemeClr val="bg1"/>
                </a:solidFill>
              </a:rPr>
              <a:t>? </a:t>
            </a:r>
            <a:br>
              <a:rPr lang="he-IL" sz="2100" dirty="0">
                <a:solidFill>
                  <a:schemeClr val="bg1"/>
                </a:solidFill>
              </a:rPr>
            </a:br>
            <a:r>
              <a:rPr lang="he-IL" sz="2100" dirty="0">
                <a:solidFill>
                  <a:schemeClr val="bg1"/>
                </a:solidFill>
              </a:rPr>
              <a:t>הקיפו בעיגול: המסה/ התכה/ רתיחה /התאדות/ התעבות/ התמצקות</a:t>
            </a:r>
            <a:endParaRPr lang="en-US" sz="2100" dirty="0">
              <a:solidFill>
                <a:schemeClr val="bg1"/>
              </a:solidFill>
            </a:endParaRPr>
          </a:p>
          <a:p>
            <a:r>
              <a:rPr lang="he-IL" sz="2100" dirty="0">
                <a:solidFill>
                  <a:schemeClr val="bg1"/>
                </a:solidFill>
              </a:rPr>
              <a:t>ב. אלו מאפיינים של קוביית האלומיניום </a:t>
            </a:r>
            <a:r>
              <a:rPr lang="he-IL" sz="2100" b="1" dirty="0">
                <a:solidFill>
                  <a:schemeClr val="bg1"/>
                </a:solidFill>
              </a:rPr>
              <a:t>הִשְׁתַּנו</a:t>
            </a:r>
            <a:r>
              <a:rPr lang="he-IL" sz="2100" dirty="0">
                <a:solidFill>
                  <a:schemeClr val="bg1"/>
                </a:solidFill>
              </a:rPr>
              <a:t> בעקבות החימום לטמפרטורה זו? </a:t>
            </a:r>
            <a:br>
              <a:rPr lang="he-IL" sz="2100" dirty="0">
                <a:solidFill>
                  <a:schemeClr val="bg1"/>
                </a:solidFill>
              </a:rPr>
            </a:br>
            <a:r>
              <a:rPr lang="he-IL" sz="2100" dirty="0">
                <a:solidFill>
                  <a:schemeClr val="bg1"/>
                </a:solidFill>
              </a:rPr>
              <a:t>הקיפו בעיגול: מסה/ נפח/ צורה / מצב צבירה</a:t>
            </a:r>
            <a:endParaRPr lang="en-US" sz="2100" dirty="0">
              <a:solidFill>
                <a:schemeClr val="bg1"/>
              </a:solidFill>
            </a:endParaRPr>
          </a:p>
          <a:p>
            <a:r>
              <a:rPr lang="he-IL" sz="2100" dirty="0">
                <a:solidFill>
                  <a:schemeClr val="bg1"/>
                </a:solidFill>
              </a:rPr>
              <a:t>ג. כיצד ניתן להסביר את השינויים שחלו במאפיינים שציינתם בסעיף ב'? הסבירו את השינויים בעזרת המודל </a:t>
            </a:r>
            <a:r>
              <a:rPr lang="he-IL" sz="2100" dirty="0" err="1">
                <a:solidFill>
                  <a:schemeClr val="bg1"/>
                </a:solidFill>
              </a:rPr>
              <a:t>החלקיקי</a:t>
            </a:r>
            <a:r>
              <a:rPr lang="he-IL" sz="2100" dirty="0">
                <a:solidFill>
                  <a:schemeClr val="bg1"/>
                </a:solidFill>
              </a:rPr>
              <a:t> של החומר. </a:t>
            </a:r>
            <a:br>
              <a:rPr lang="he-IL" sz="2100" dirty="0">
                <a:solidFill>
                  <a:schemeClr val="bg1"/>
                </a:solidFill>
              </a:rPr>
            </a:br>
            <a:endParaRPr lang="en-US" altLang="he-IL" sz="21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19338" y="760413"/>
            <a:ext cx="4505325" cy="931862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e-IL" sz="3200" b="1" dirty="0">
                <a:cs typeface="+mn-cs"/>
              </a:rPr>
              <a:t>משוב עצמי (רפלקציה)</a:t>
            </a:r>
            <a:endParaRPr lang="he-IL" sz="3200" dirty="0">
              <a:cs typeface="+mn-cs"/>
            </a:endParaRPr>
          </a:p>
        </p:txBody>
      </p:sp>
      <p:pic>
        <p:nvPicPr>
          <p:cNvPr id="5124" name="תמונה 3" descr="אייקון משוב עצמ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123825"/>
            <a:ext cx="1411287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-152400" y="6396038"/>
            <a:ext cx="929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1200" dirty="0">
                <a:solidFill>
                  <a:schemeClr val="bg1"/>
                </a:solidFill>
              </a:rPr>
              <a:t>יחידת למידה-הערכה בנושא: ממוחשי למופשט- ממאקרו למיקרו,</a:t>
            </a:r>
            <a:br>
              <a:rPr lang="en-US" altLang="he-IL" sz="1200" dirty="0">
                <a:solidFill>
                  <a:schemeClr val="bg1"/>
                </a:solidFill>
              </a:rPr>
            </a:br>
            <a:r>
              <a:rPr lang="he-IL" alt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altLang="he-IL" sz="1200" dirty="0" err="1">
                <a:solidFill>
                  <a:schemeClr val="bg1"/>
                </a:solidFill>
              </a:rPr>
              <a:t>מו"ט</a:t>
            </a:r>
            <a:r>
              <a:rPr lang="he-IL" alt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0C92FA34-61BA-451A-B283-41C999507F9F}"/>
              </a:ext>
            </a:extLst>
          </p:cNvPr>
          <p:cNvSpPr txBox="1"/>
          <p:nvPr/>
        </p:nvSpPr>
        <p:spPr>
          <a:xfrm>
            <a:off x="765673" y="1977737"/>
            <a:ext cx="7612655" cy="1477328"/>
          </a:xfrm>
          <a:prstGeom prst="rect">
            <a:avLst/>
          </a:prstGeom>
          <a:solidFill>
            <a:srgbClr val="E5DFF4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he-IL" sz="2400" dirty="0">
                <a:solidFill>
                  <a:schemeClr val="bg1"/>
                </a:solidFill>
              </a:rPr>
              <a:t>האם נתקלתם בקשיים בביצוע הפעילות? פרטו אלו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he-IL" sz="2400" dirty="0">
                <a:solidFill>
                  <a:schemeClr val="bg1"/>
                </a:solidFill>
              </a:rPr>
              <a:t>______________________________________</a:t>
            </a:r>
            <a:br>
              <a:rPr lang="he-IL" sz="2400" dirty="0">
                <a:solidFill>
                  <a:schemeClr val="bg1"/>
                </a:solidFill>
              </a:rPr>
            </a:br>
            <a:r>
              <a:rPr lang="he-IL" sz="2400" dirty="0">
                <a:solidFill>
                  <a:schemeClr val="bg1"/>
                </a:solidFill>
              </a:rPr>
              <a:t>______________________________________</a:t>
            </a:r>
          </a:p>
          <a:p>
            <a:pPr algn="r" rtl="1"/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מלבן 3"/>
          <p:cNvSpPr>
            <a:spLocks noChangeArrowheads="1"/>
          </p:cNvSpPr>
          <p:nvPr/>
        </p:nvSpPr>
        <p:spPr bwMode="auto">
          <a:xfrm>
            <a:off x="766763" y="114300"/>
            <a:ext cx="73374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b="1"/>
              <a:t>המשגה: כלי עזר לשיפור הלמידה</a:t>
            </a:r>
            <a:endParaRPr lang="he-IL" altLang="he-IL"/>
          </a:p>
        </p:txBody>
      </p:sp>
      <p:sp>
        <p:nvSpPr>
          <p:cNvPr id="6147" name="Rectangle 5" descr="כלי עזר לשיפור למידה"/>
          <p:cNvSpPr>
            <a:spLocks noChangeArrowheads="1"/>
          </p:cNvSpPr>
          <p:nvPr/>
        </p:nvSpPr>
        <p:spPr bwMode="auto">
          <a:xfrm>
            <a:off x="230188" y="508000"/>
            <a:ext cx="8388350" cy="606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he-IL" altLang="he-IL"/>
          </a:p>
        </p:txBody>
      </p:sp>
      <p:grpSp>
        <p:nvGrpSpPr>
          <p:cNvPr id="6149" name="Group 42" descr="מעגל המושגים"/>
          <p:cNvGrpSpPr>
            <a:grpSpLocks/>
          </p:cNvGrpSpPr>
          <p:nvPr/>
        </p:nvGrpSpPr>
        <p:grpSpPr bwMode="auto">
          <a:xfrm>
            <a:off x="139700" y="649288"/>
            <a:ext cx="8388350" cy="6064250"/>
            <a:chOff x="230240" y="794321"/>
            <a:chExt cx="8388424" cy="6063679"/>
          </a:xfrm>
        </p:grpSpPr>
        <p:sp>
          <p:nvSpPr>
            <p:cNvPr id="6158" name="Rectangle 43"/>
            <p:cNvSpPr>
              <a:spLocks noChangeArrowheads="1"/>
            </p:cNvSpPr>
            <p:nvPr/>
          </p:nvSpPr>
          <p:spPr bwMode="auto">
            <a:xfrm>
              <a:off x="230240" y="794321"/>
              <a:ext cx="8388424" cy="6063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endParaRPr lang="he-IL" altLang="he-IL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4544727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0"/>
                  </a:moveTo>
                  <a:cubicBezTo>
                    <a:pt x="1431404" y="0"/>
                    <a:pt x="2591786" y="1160382"/>
                    <a:pt x="2591786" y="2591786"/>
                  </a:cubicBezTo>
                  <a:lnTo>
                    <a:pt x="0" y="25917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113792" tIns="872909" rIns="872909" bIns="113792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b="1" dirty="0">
                  <a:solidFill>
                    <a:srgbClr val="0078B4"/>
                  </a:solidFill>
                </a:rPr>
                <a:t>1. פעילות מקדימה +רפלקציה</a:t>
              </a:r>
              <a:endParaRPr lang="he-IL" sz="1600" dirty="0">
                <a:solidFill>
                  <a:srgbClr val="0078B4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1833228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2591786"/>
                  </a:moveTo>
                  <a:cubicBezTo>
                    <a:pt x="0" y="1160382"/>
                    <a:pt x="1160382" y="0"/>
                    <a:pt x="2591786" y="0"/>
                  </a:cubicBezTo>
                  <a:lnTo>
                    <a:pt x="2591786" y="2591786"/>
                  </a:lnTo>
                  <a:lnTo>
                    <a:pt x="0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72909" tIns="872909" rIns="113792" bIns="113792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b="1" dirty="0">
                  <a:solidFill>
                    <a:srgbClr val="0078B4"/>
                  </a:solidFill>
                </a:rPr>
                <a:t>4. יישום + הערכה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833228" y="38860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2591786"/>
                  </a:moveTo>
                  <a:cubicBezTo>
                    <a:pt x="1160382" y="2591786"/>
                    <a:pt x="0" y="1431404"/>
                    <a:pt x="0" y="0"/>
                  </a:cubicBezTo>
                  <a:lnTo>
                    <a:pt x="2591786" y="0"/>
                  </a:lnTo>
                  <a:lnTo>
                    <a:pt x="2591786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72909" tIns="113792" rIns="113792" bIns="872909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br>
                <a:rPr lang="en-US" b="1" dirty="0">
                  <a:solidFill>
                    <a:srgbClr val="0078B4"/>
                  </a:solidFill>
                </a:rPr>
              </a:br>
              <a:r>
                <a:rPr lang="he-IL" b="1" dirty="0">
                  <a:solidFill>
                    <a:srgbClr val="0078B4"/>
                  </a:solidFill>
                </a:rPr>
                <a:t>3. תרגול +</a:t>
              </a:r>
              <a:br>
                <a:rPr lang="en-US" b="1" dirty="0">
                  <a:solidFill>
                    <a:srgbClr val="0078B4"/>
                  </a:solidFill>
                </a:rPr>
              </a:br>
              <a:r>
                <a:rPr lang="he-IL" b="1" dirty="0">
                  <a:solidFill>
                    <a:srgbClr val="0078B4"/>
                  </a:solidFill>
                </a:rPr>
                <a:t>מה למדתם?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544727" y="3886016"/>
              <a:ext cx="2591787" cy="2591787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0"/>
                  </a:moveTo>
                  <a:cubicBezTo>
                    <a:pt x="2591786" y="1431404"/>
                    <a:pt x="1431404" y="2591786"/>
                    <a:pt x="0" y="2591786"/>
                  </a:cubicBezTo>
                  <a:lnTo>
                    <a:pt x="0" y="0"/>
                  </a:lnTo>
                  <a:lnTo>
                    <a:pt x="2591786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113792" tIns="113793" rIns="872910" bIns="872908" spcCol="1270" anchor="ctr"/>
            <a:lstStyle/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he-IL" sz="1600" b="1" dirty="0">
                <a:solidFill>
                  <a:srgbClr val="0070C0"/>
                </a:solidFill>
              </a:endParaRPr>
            </a:p>
            <a:p>
              <a:pPr algn="ctr" defTabSz="711200" rtl="1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br>
                <a:rPr lang="en-US" sz="1600" b="1" dirty="0">
                  <a:solidFill>
                    <a:srgbClr val="0078B4"/>
                  </a:solidFill>
                </a:rPr>
              </a:br>
              <a:br>
                <a:rPr lang="en-US" sz="1600" b="1" dirty="0">
                  <a:solidFill>
                    <a:srgbClr val="0078B4"/>
                  </a:solidFill>
                </a:rPr>
              </a:br>
              <a:r>
                <a:rPr lang="he-IL" b="1" dirty="0">
                  <a:solidFill>
                    <a:srgbClr val="0078B4"/>
                  </a:solidFill>
                </a:rPr>
                <a:t>2. המשגה</a:t>
              </a:r>
              <a:r>
                <a:rPr lang="en-US" b="1" dirty="0">
                  <a:solidFill>
                    <a:srgbClr val="0078B4"/>
                  </a:solidFill>
                </a:rPr>
                <a:t> </a:t>
              </a:r>
              <a:r>
                <a:rPr lang="he-IL" b="1" dirty="0">
                  <a:solidFill>
                    <a:srgbClr val="0078B4"/>
                  </a:solidFill>
                </a:rPr>
                <a:t>+ והדגמה</a:t>
              </a:r>
            </a:p>
          </p:txBody>
        </p:sp>
        <p:grpSp>
          <p:nvGrpSpPr>
            <p:cNvPr id="6171" name="Group 55"/>
            <p:cNvGrpSpPr>
              <a:grpSpLocks/>
            </p:cNvGrpSpPr>
            <p:nvPr/>
          </p:nvGrpSpPr>
          <p:grpSpPr bwMode="auto">
            <a:xfrm>
              <a:off x="3700988" y="3278528"/>
              <a:ext cx="1299132" cy="993484"/>
              <a:chOff x="2771800" y="2276872"/>
              <a:chExt cx="1839974" cy="1368152"/>
            </a:xfrm>
          </p:grpSpPr>
          <p:sp>
            <p:nvSpPr>
              <p:cNvPr id="57" name="Curved Down Arrow 56"/>
              <p:cNvSpPr/>
              <p:nvPr/>
            </p:nvSpPr>
            <p:spPr bwMode="auto">
              <a:xfrm>
                <a:off x="2883595" y="2276866"/>
                <a:ext cx="1729029" cy="577099"/>
              </a:xfrm>
              <a:prstGeom prst="curvedDownArrow">
                <a:avLst>
                  <a:gd name="adj1" fmla="val 25000"/>
                  <a:gd name="adj2" fmla="val 64845"/>
                  <a:gd name="adj3" fmla="val 2793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  <p:sp>
            <p:nvSpPr>
              <p:cNvPr id="58" name="Curved Up Arrow 57"/>
              <p:cNvSpPr/>
              <p:nvPr/>
            </p:nvSpPr>
            <p:spPr bwMode="auto">
              <a:xfrm flipH="1">
                <a:off x="2771174" y="2996054"/>
                <a:ext cx="1729029" cy="649235"/>
              </a:xfrm>
              <a:prstGeom prst="curvedUp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r" rtl="1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pic>
        <p:nvPicPr>
          <p:cNvPr id="6150" name="תמונה 9" descr="אייקון פעילות מקדימה + רפלקציה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13" y="1420813"/>
            <a:ext cx="592137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תמונה 13" descr="אייקון כלי עזר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063" y="3022600"/>
            <a:ext cx="830262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תמונה 13" descr="אייקון כלי עזר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3008313"/>
            <a:ext cx="830262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תמונה 11" descr="אייקון המשגה + והדגמה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938588"/>
            <a:ext cx="76676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תמונה 12" descr="אייקון תרגול + מה למדתם?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1" b="51178"/>
          <a:stretch>
            <a:fillRect/>
          </a:stretch>
        </p:blipFill>
        <p:spPr bwMode="auto">
          <a:xfrm>
            <a:off x="2876550" y="3916363"/>
            <a:ext cx="1154113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תמונה 10" descr="אייקון יישום + הערכה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1611313"/>
            <a:ext cx="10668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6" name="Rounded Rectangle 31"/>
          <p:cNvSpPr>
            <a:spLocks noChangeArrowheads="1"/>
          </p:cNvSpPr>
          <p:nvPr/>
        </p:nvSpPr>
        <p:spPr bwMode="auto">
          <a:xfrm>
            <a:off x="6799262" y="4143301"/>
            <a:ext cx="2147887" cy="1930932"/>
          </a:xfrm>
          <a:prstGeom prst="roundRect">
            <a:avLst>
              <a:gd name="adj" fmla="val 16667"/>
            </a:avLst>
          </a:prstGeom>
          <a:solidFill>
            <a:srgbClr val="E6F2F8"/>
          </a:solidFill>
          <a:ln w="28575" algn="ctr">
            <a:solidFill>
              <a:schemeClr val="accent1"/>
            </a:solidFill>
            <a:prstDash val="sysDash"/>
            <a:round/>
            <a:headEnd/>
            <a:tailEnd/>
          </a:ln>
        </p:spPr>
        <p:txBody>
          <a:bodyPr/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he-IL" altLang="he-IL" sz="1800" dirty="0">
                <a:solidFill>
                  <a:srgbClr val="000000"/>
                </a:solidFill>
                <a:cs typeface="Calibri" panose="020F0502020204030204" pitchFamily="34" charset="0"/>
              </a:rPr>
              <a:t>הכרות עם מושגים, כלי תיווך ומיומנויות שעשויים לעזור לתלמידים להתמודד עם הקושי והדגמת השימוש בהם.</a:t>
            </a:r>
          </a:p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he-IL" sz="1800" dirty="0">
              <a:latin typeface="Arial" panose="020B0604020202020204" pitchFamily="34" charset="0"/>
            </a:endParaRPr>
          </a:p>
        </p:txBody>
      </p:sp>
      <p:sp>
        <p:nvSpPr>
          <p:cNvPr id="34" name="Freeform 9"/>
          <p:cNvSpPr/>
          <p:nvPr/>
        </p:nvSpPr>
        <p:spPr>
          <a:xfrm>
            <a:off x="5749925" y="1028700"/>
            <a:ext cx="3019425" cy="1749425"/>
          </a:xfrm>
          <a:custGeom>
            <a:avLst/>
            <a:gdLst>
              <a:gd name="connsiteX0" fmla="*/ 0 w 2956911"/>
              <a:gd name="connsiteY0" fmla="*/ 191541 h 1915408"/>
              <a:gd name="connsiteX1" fmla="*/ 191541 w 2956911"/>
              <a:gd name="connsiteY1" fmla="*/ 0 h 1915408"/>
              <a:gd name="connsiteX2" fmla="*/ 2765370 w 2956911"/>
              <a:gd name="connsiteY2" fmla="*/ 0 h 1915408"/>
              <a:gd name="connsiteX3" fmla="*/ 2956911 w 2956911"/>
              <a:gd name="connsiteY3" fmla="*/ 191541 h 1915408"/>
              <a:gd name="connsiteX4" fmla="*/ 2956911 w 2956911"/>
              <a:gd name="connsiteY4" fmla="*/ 1723867 h 1915408"/>
              <a:gd name="connsiteX5" fmla="*/ 2765370 w 2956911"/>
              <a:gd name="connsiteY5" fmla="*/ 1915408 h 1915408"/>
              <a:gd name="connsiteX6" fmla="*/ 191541 w 2956911"/>
              <a:gd name="connsiteY6" fmla="*/ 1915408 h 1915408"/>
              <a:gd name="connsiteX7" fmla="*/ 0 w 2956911"/>
              <a:gd name="connsiteY7" fmla="*/ 1723867 h 1915408"/>
              <a:gd name="connsiteX8" fmla="*/ 0 w 2956911"/>
              <a:gd name="connsiteY8" fmla="*/ 191541 h 1915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1915408">
                <a:moveTo>
                  <a:pt x="0" y="191541"/>
                </a:moveTo>
                <a:cubicBezTo>
                  <a:pt x="0" y="85756"/>
                  <a:pt x="85756" y="0"/>
                  <a:pt x="191541" y="0"/>
                </a:cubicBezTo>
                <a:lnTo>
                  <a:pt x="2765370" y="0"/>
                </a:lnTo>
                <a:cubicBezTo>
                  <a:pt x="2871155" y="0"/>
                  <a:pt x="2956911" y="85756"/>
                  <a:pt x="2956911" y="191541"/>
                </a:cubicBezTo>
                <a:lnTo>
                  <a:pt x="2956911" y="1723867"/>
                </a:lnTo>
                <a:cubicBezTo>
                  <a:pt x="2956911" y="1829652"/>
                  <a:pt x="2871155" y="1915408"/>
                  <a:pt x="2765370" y="1915408"/>
                </a:cubicBezTo>
                <a:lnTo>
                  <a:pt x="191541" y="1915408"/>
                </a:lnTo>
                <a:cubicBezTo>
                  <a:pt x="85756" y="1915408"/>
                  <a:pt x="0" y="1829652"/>
                  <a:pt x="0" y="1723867"/>
                </a:cubicBezTo>
                <a:lnTo>
                  <a:pt x="0" y="191541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90108" tIns="103035" rIns="103036" bIns="581887"/>
          <a:lstStyle>
            <a:lvl1pPr marL="342900" indent="-3429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71450" indent="-17145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defTabSz="711200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711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he-IL" altLang="he-IL">
                <a:cs typeface="Calibri" panose="020F0502020204030204" pitchFamily="34" charset="0"/>
              </a:rPr>
              <a:t>התנסות במשימה מקדימה ברמת קושי בינונית, ללא כלי עזר</a:t>
            </a:r>
          </a:p>
          <a:p>
            <a:pPr lvl="1" eaLnBrk="1" hangingPunct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he-IL" altLang="he-IL"/>
              <a:t>רפלקציה על התחושות והקשיים</a:t>
            </a:r>
          </a:p>
        </p:txBody>
      </p:sp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3235213A-A46A-45DE-8F2F-22F900086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המשגה: כלי עזר לשיפור הלמידה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50288" y="112049"/>
            <a:ext cx="7318375" cy="65722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e-IL" sz="3600" b="1" dirty="0">
                <a:cs typeface="+mn-cs"/>
              </a:rPr>
              <a:t>כלי עזר: ממוחשי למופשט- בציור ובמילים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152400" y="6396038"/>
            <a:ext cx="929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1200" dirty="0">
                <a:solidFill>
                  <a:schemeClr val="bg1"/>
                </a:solidFill>
              </a:rPr>
              <a:t>יחידת למידה-הערכה בנושא: ממוחשי למופשט- ממאקרו למיקרו,</a:t>
            </a:r>
            <a:br>
              <a:rPr lang="en-US" altLang="he-IL" sz="1200" dirty="0">
                <a:solidFill>
                  <a:schemeClr val="bg1"/>
                </a:solidFill>
              </a:rPr>
            </a:br>
            <a:r>
              <a:rPr lang="he-IL" alt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altLang="he-IL" sz="1200" dirty="0" err="1">
                <a:solidFill>
                  <a:schemeClr val="bg1"/>
                </a:solidFill>
              </a:rPr>
              <a:t>מו"ט</a:t>
            </a:r>
            <a:r>
              <a:rPr lang="he-IL" alt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0BEAFFFB-D28F-4F7A-8434-8326BB3A43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736275"/>
              </p:ext>
            </p:extLst>
          </p:nvPr>
        </p:nvGraphicFramePr>
        <p:xfrm>
          <a:off x="641632" y="786285"/>
          <a:ext cx="7935686" cy="5179607"/>
        </p:xfrm>
        <a:graphic>
          <a:graphicData uri="http://schemas.openxmlformats.org/drawingml/2006/table">
            <a:tbl>
              <a:tblPr rtl="1" firstRow="1">
                <a:tableStyleId>{D7AC3CCA-C797-4891-BE02-D94E43425B78}</a:tableStyleId>
              </a:tblPr>
              <a:tblGrid>
                <a:gridCol w="3969397">
                  <a:extLst>
                    <a:ext uri="{9D8B030D-6E8A-4147-A177-3AD203B41FA5}">
                      <a16:colId xmlns:a16="http://schemas.microsoft.com/office/drawing/2014/main" val="3320921897"/>
                    </a:ext>
                  </a:extLst>
                </a:gridCol>
                <a:gridCol w="3966289">
                  <a:extLst>
                    <a:ext uri="{9D8B030D-6E8A-4147-A177-3AD203B41FA5}">
                      <a16:colId xmlns:a16="http://schemas.microsoft.com/office/drawing/2014/main" val="1393957796"/>
                    </a:ext>
                  </a:extLst>
                </a:gridCol>
              </a:tblGrid>
              <a:tr h="59907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שינוי מאפיינים מוחשיים של החומר</a:t>
                      </a:r>
                      <a:br>
                        <a:rPr lang="he-IL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 (רמת מאקרו)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227" marR="43227" marT="43227" marB="43227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שינוי מאפיינים מופשטים של החומר</a:t>
                      </a:r>
                      <a:br>
                        <a:rPr lang="he-IL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(רמת מיקרו)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227" marR="43227" marT="43227" marB="43227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94418"/>
                  </a:ext>
                </a:extLst>
              </a:tr>
              <a:tr h="243963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r>
                        <a:rPr lang="he-IL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ייצוג בתמונה: 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227" marR="43227" marT="43227" marB="43227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</a:pPr>
                      <a:r>
                        <a:rPr lang="he-IL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תיאור בציור: (בעזרת "משקפי הקסם") 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227" marR="43227" marT="43227" marB="43227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386564"/>
                  </a:ext>
                </a:extLst>
              </a:tr>
              <a:tr h="2140899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תיאור מילולי: באלו מאפיינים חל שינוי? מה השינוי?</a:t>
                      </a:r>
                      <a:br>
                        <a:rPr lang="he-IL" sz="1100" u="sng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צבע: 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ברק: 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מצב צבירה: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צורה: 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נפח: גדל / קטן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מסה: גדלה / קטנה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יכולת זרימה: כן / לא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227" marR="43227" marT="43227" marB="43227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תיאור מילולי: באלו מאפיינים חל שינוי? מה השינוי?</a:t>
                      </a:r>
                      <a:br>
                        <a:rPr lang="he-IL" sz="1100" u="sng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סוג החלקיקים: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מספר החלקיקים (בציור):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גודל החלקיקים: 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סידור החלקיקים: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אופן תנועת החלקיקים: 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כוחות המשיכה בין החלקיקים: התחזקו / נחלשו</a:t>
                      </a:r>
                      <a:b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המרחק בין החלקיקים: גדל / קטן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227" marR="43227" marT="43227" marB="43227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19086"/>
                  </a:ext>
                </a:extLst>
              </a:tr>
            </a:tbl>
          </a:graphicData>
        </a:graphic>
      </p:graphicFrame>
      <p:sp>
        <p:nvSpPr>
          <p:cNvPr id="7" name="חץ שמאלה 43" descr="חץ שמאלה">
            <a:extLst>
              <a:ext uri="{FF2B5EF4-FFF2-40B4-BE49-F238E27FC236}">
                <a16:creationId xmlns:a16="http://schemas.microsoft.com/office/drawing/2014/main" id="{526CF25E-113E-4EA1-9A5C-1C2BB57A9748}"/>
              </a:ext>
            </a:extLst>
          </p:cNvPr>
          <p:cNvSpPr/>
          <p:nvPr/>
        </p:nvSpPr>
        <p:spPr>
          <a:xfrm>
            <a:off x="6199617" y="3025141"/>
            <a:ext cx="821666" cy="350947"/>
          </a:xfrm>
          <a:prstGeom prst="lef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F18C4066-E1A3-425D-9F7E-E4B3E8C3FB2A}"/>
              </a:ext>
            </a:extLst>
          </p:cNvPr>
          <p:cNvSpPr/>
          <p:nvPr/>
        </p:nvSpPr>
        <p:spPr>
          <a:xfrm>
            <a:off x="7021283" y="2024743"/>
            <a:ext cx="1284515" cy="155665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dirty="0">
                <a:solidFill>
                  <a:sysClr val="windowText" lastClr="000000"/>
                </a:solidFill>
              </a:rPr>
              <a:t>לפני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1CD973CF-E092-4230-A702-C5BB359AF35B}"/>
              </a:ext>
            </a:extLst>
          </p:cNvPr>
          <p:cNvSpPr/>
          <p:nvPr/>
        </p:nvSpPr>
        <p:spPr>
          <a:xfrm>
            <a:off x="4887683" y="2024743"/>
            <a:ext cx="1284515" cy="155665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dirty="0">
                <a:solidFill>
                  <a:sysClr val="windowText" lastClr="000000"/>
                </a:solidFill>
              </a:rPr>
              <a:t>אחרי</a:t>
            </a: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BFE3364A-A5F8-482D-ADB2-E99281C4619A}"/>
              </a:ext>
            </a:extLst>
          </p:cNvPr>
          <p:cNvSpPr/>
          <p:nvPr/>
        </p:nvSpPr>
        <p:spPr>
          <a:xfrm>
            <a:off x="3048000" y="2024743"/>
            <a:ext cx="1284515" cy="155665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dirty="0">
                <a:solidFill>
                  <a:sysClr val="windowText" lastClr="000000"/>
                </a:solidFill>
              </a:rPr>
              <a:t>לפני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5082DC7D-F1BE-497E-BA3E-7A6A92809EE2}"/>
              </a:ext>
            </a:extLst>
          </p:cNvPr>
          <p:cNvSpPr/>
          <p:nvPr/>
        </p:nvSpPr>
        <p:spPr>
          <a:xfrm>
            <a:off x="914400" y="2024743"/>
            <a:ext cx="1284515" cy="155665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dirty="0">
                <a:solidFill>
                  <a:sysClr val="windowText" lastClr="000000"/>
                </a:solidFill>
              </a:rPr>
              <a:t>אחרי</a:t>
            </a:r>
          </a:p>
        </p:txBody>
      </p:sp>
      <p:sp>
        <p:nvSpPr>
          <p:cNvPr id="16" name="חץ שמאלה 43" descr="חץ שמאלה">
            <a:extLst>
              <a:ext uri="{FF2B5EF4-FFF2-40B4-BE49-F238E27FC236}">
                <a16:creationId xmlns:a16="http://schemas.microsoft.com/office/drawing/2014/main" id="{35D5C618-C710-43F2-A993-0B3DE692633A}"/>
              </a:ext>
            </a:extLst>
          </p:cNvPr>
          <p:cNvSpPr/>
          <p:nvPr/>
        </p:nvSpPr>
        <p:spPr>
          <a:xfrm>
            <a:off x="2226331" y="3025141"/>
            <a:ext cx="821666" cy="350947"/>
          </a:xfrm>
          <a:prstGeom prst="lef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650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לבן 5"/>
          <p:cNvSpPr>
            <a:spLocks noChangeArrowheads="1"/>
          </p:cNvSpPr>
          <p:nvPr/>
        </p:nvSpPr>
        <p:spPr bwMode="auto">
          <a:xfrm>
            <a:off x="2278252" y="883086"/>
            <a:ext cx="53229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3200" b="1" dirty="0"/>
              <a:t>הערכה עצמית ושיפור</a:t>
            </a:r>
            <a:endParaRPr lang="he-IL" altLang="he-IL" sz="3200" dirty="0"/>
          </a:p>
        </p:txBody>
      </p:sp>
      <p:pic>
        <p:nvPicPr>
          <p:cNvPr id="16387" name="תמונה 7" descr="אייקון הערכה עצמית ושיפור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613" y="127000"/>
            <a:ext cx="1322387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2029" y="1901610"/>
            <a:ext cx="8911525" cy="4247317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he-IL" sz="2000" dirty="0">
                <a:solidFill>
                  <a:schemeClr val="bg1"/>
                </a:solidFill>
              </a:rPr>
              <a:t>צפו בהדגמת המורה כיצד מעריכים ציורים המתארים את השינויים שחלו במאפייני האלומיניום והעריכו באופן דומה את הציורים והתיאורים שהכנתם בסעיפים ב' וד' באופן דומה.</a:t>
            </a:r>
            <a:br>
              <a:rPr lang="he-IL" sz="2000" dirty="0">
                <a:solidFill>
                  <a:schemeClr val="bg1"/>
                </a:solidFill>
              </a:rPr>
            </a:br>
            <a:r>
              <a:rPr lang="he-IL" sz="2000" dirty="0">
                <a:solidFill>
                  <a:schemeClr val="bg1"/>
                </a:solidFill>
              </a:rPr>
              <a:t>היעזרו ב</a:t>
            </a:r>
            <a:r>
              <a:rPr lang="he-IL" sz="2000" b="1" dirty="0">
                <a:solidFill>
                  <a:schemeClr val="bg1"/>
                </a:solidFill>
              </a:rPr>
              <a:t>"כלי להערכת תיאור / ניתוח של תופעה – ממוחשי למופשט (ממאקרו למיקרו)"</a:t>
            </a:r>
            <a:r>
              <a:rPr lang="he-IL" sz="2000" dirty="0">
                <a:solidFill>
                  <a:schemeClr val="bg1"/>
                </a:solidFill>
              </a:rPr>
              <a:t> - בנספח.</a:t>
            </a:r>
            <a:endParaRPr lang="en-US" sz="2000" dirty="0">
              <a:solidFill>
                <a:schemeClr val="bg1"/>
              </a:solidFill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he-IL" sz="2000" b="1" dirty="0">
                <a:solidFill>
                  <a:schemeClr val="bg1"/>
                </a:solidFill>
              </a:rPr>
              <a:t>התחילו בטבלה 1</a:t>
            </a:r>
            <a:r>
              <a:rPr lang="he-IL" sz="2000" dirty="0">
                <a:solidFill>
                  <a:schemeClr val="bg1"/>
                </a:solidFill>
              </a:rPr>
              <a:t> - העריכו את תיאור השינוי של המאפיינים המוחשיים של קוביית האלומיניום, כפי שרשמתם, </a:t>
            </a:r>
            <a:r>
              <a:rPr lang="he-IL" sz="2000" dirty="0" err="1">
                <a:solidFill>
                  <a:schemeClr val="bg1"/>
                </a:solidFill>
              </a:rPr>
              <a:t>בידקו</a:t>
            </a:r>
            <a:r>
              <a:rPr lang="he-IL" sz="2000" dirty="0">
                <a:solidFill>
                  <a:schemeClr val="bg1"/>
                </a:solidFill>
              </a:rPr>
              <a:t> האם התיאור נכון ומדויק. אם לא, סמנו את המאפיינים בהם דרוש תיקון ותקנו.</a:t>
            </a:r>
            <a:endParaRPr lang="en-US" sz="2000" dirty="0">
              <a:solidFill>
                <a:schemeClr val="bg1"/>
              </a:solidFill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he-IL" sz="2000" b="1" dirty="0">
                <a:solidFill>
                  <a:schemeClr val="bg1"/>
                </a:solidFill>
              </a:rPr>
              <a:t>המשיכו בטבלה 2</a:t>
            </a:r>
            <a:r>
              <a:rPr lang="he-IL" sz="2000" dirty="0">
                <a:solidFill>
                  <a:schemeClr val="bg1"/>
                </a:solidFill>
              </a:rPr>
              <a:t> - העריכו את תיאור השינוי של המאפיינים המופשטים של האלומיניום (בציור ובמילים), </a:t>
            </a:r>
            <a:r>
              <a:rPr lang="he-IL" sz="2000" dirty="0" err="1">
                <a:solidFill>
                  <a:schemeClr val="bg1"/>
                </a:solidFill>
              </a:rPr>
              <a:t>בידקו</a:t>
            </a:r>
            <a:r>
              <a:rPr lang="he-IL" sz="2000" dirty="0">
                <a:solidFill>
                  <a:schemeClr val="bg1"/>
                </a:solidFill>
              </a:rPr>
              <a:t> האם התיאור נכון ומדויק. אם לא, סמנו את המאפיינים בהם דרוש תיקון ותקנו את התיאור המילולי ואת הציור על פי הצורך.</a:t>
            </a:r>
            <a:endParaRPr lang="en-US" sz="2000" dirty="0">
              <a:solidFill>
                <a:schemeClr val="bg1"/>
              </a:solidFill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</a:pPr>
            <a:endParaRPr lang="he-IL" sz="2000" dirty="0">
              <a:solidFill>
                <a:schemeClr val="bg1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-152400" y="6396038"/>
            <a:ext cx="929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1200" dirty="0">
                <a:solidFill>
                  <a:schemeClr val="bg1"/>
                </a:solidFill>
              </a:rPr>
              <a:t>יחידת למידה-הערכה בנושא: ממוחשי למופשט- ממאקרו למיקרו,</a:t>
            </a:r>
            <a:br>
              <a:rPr lang="en-US" altLang="he-IL" sz="1200" dirty="0">
                <a:solidFill>
                  <a:schemeClr val="bg1"/>
                </a:solidFill>
              </a:rPr>
            </a:br>
            <a:r>
              <a:rPr lang="he-IL" alt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altLang="he-IL" sz="1200" dirty="0" err="1">
                <a:solidFill>
                  <a:schemeClr val="bg1"/>
                </a:solidFill>
              </a:rPr>
              <a:t>מו"ט</a:t>
            </a:r>
            <a:r>
              <a:rPr lang="he-IL" alt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sp>
        <p:nvSpPr>
          <p:cNvPr id="3" name="כותרת 2" hidden="1">
            <a:extLst>
              <a:ext uri="{FF2B5EF4-FFF2-40B4-BE49-F238E27FC236}">
                <a16:creationId xmlns:a16="http://schemas.microsoft.com/office/drawing/2014/main" id="{154B2FBB-9FDE-4A93-8FD4-A89E79E9485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/>
              <a:t>הערכה עצמית ושיפור</a:t>
            </a:r>
          </a:p>
        </p:txBody>
      </p:sp>
    </p:spTree>
    <p:extLst>
      <p:ext uri="{BB962C8B-B14F-4D97-AF65-F5344CB8AC3E}">
        <p14:creationId xmlns:p14="http://schemas.microsoft.com/office/powerpoint/2010/main" val="1943932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9901" y="41821"/>
            <a:ext cx="8844197" cy="65722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e-IL" sz="2800" b="1" dirty="0">
                <a:cs typeface="+mn-cs"/>
              </a:rPr>
              <a:t>כלי הערכה של תיאור וניתוח תופעה של שינוי במצב הצבירה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152400" y="6396038"/>
            <a:ext cx="929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 sz="1200" dirty="0">
                <a:solidFill>
                  <a:schemeClr val="bg1"/>
                </a:solidFill>
              </a:rPr>
              <a:t>יחידת למידה-הערכה בנושא: ממוחשי למופשט- ממאקרו למיקרו,</a:t>
            </a:r>
            <a:br>
              <a:rPr lang="en-US" altLang="he-IL" sz="1200" dirty="0">
                <a:solidFill>
                  <a:schemeClr val="bg1"/>
                </a:solidFill>
              </a:rPr>
            </a:br>
            <a:r>
              <a:rPr lang="he-IL" alt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altLang="he-IL" sz="1200" dirty="0" err="1">
                <a:solidFill>
                  <a:schemeClr val="bg1"/>
                </a:solidFill>
              </a:rPr>
              <a:t>מו"ט</a:t>
            </a:r>
            <a:r>
              <a:rPr lang="he-IL" alt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B960B6AF-FBD1-4639-9653-E6EC9BCAE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597049"/>
              </p:ext>
            </p:extLst>
          </p:nvPr>
        </p:nvGraphicFramePr>
        <p:xfrm>
          <a:off x="507578" y="1251105"/>
          <a:ext cx="8128842" cy="5178639"/>
        </p:xfrm>
        <a:graphic>
          <a:graphicData uri="http://schemas.openxmlformats.org/drawingml/2006/table">
            <a:tbl>
              <a:tblPr rtl="1" firstRow="1" bandRow="1">
                <a:tableStyleId>{D7AC3CCA-C797-4891-BE02-D94E43425B78}</a:tableStyleId>
              </a:tblPr>
              <a:tblGrid>
                <a:gridCol w="805897">
                  <a:extLst>
                    <a:ext uri="{9D8B030D-6E8A-4147-A177-3AD203B41FA5}">
                      <a16:colId xmlns:a16="http://schemas.microsoft.com/office/drawing/2014/main" val="1753015430"/>
                    </a:ext>
                  </a:extLst>
                </a:gridCol>
                <a:gridCol w="5807370">
                  <a:extLst>
                    <a:ext uri="{9D8B030D-6E8A-4147-A177-3AD203B41FA5}">
                      <a16:colId xmlns:a16="http://schemas.microsoft.com/office/drawing/2014/main" val="3494181487"/>
                    </a:ext>
                  </a:extLst>
                </a:gridCol>
                <a:gridCol w="743367">
                  <a:extLst>
                    <a:ext uri="{9D8B030D-6E8A-4147-A177-3AD203B41FA5}">
                      <a16:colId xmlns:a16="http://schemas.microsoft.com/office/drawing/2014/main" val="1200219417"/>
                    </a:ext>
                  </a:extLst>
                </a:gridCol>
                <a:gridCol w="772208">
                  <a:extLst>
                    <a:ext uri="{9D8B030D-6E8A-4147-A177-3AD203B41FA5}">
                      <a16:colId xmlns:a16="http://schemas.microsoft.com/office/drawing/2014/main" val="1985546065"/>
                    </a:ext>
                  </a:extLst>
                </a:gridCol>
              </a:tblGrid>
              <a:tr h="669100"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מצב הצבירה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</a:br>
                      <a:b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המאפיינים המוחשיים של החומר בכל אחד ממצבי הצבירה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הערכה: האם ציירתי ותיארתי נכון?</a:t>
                      </a:r>
                      <a:b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סמנו בריבוע:</a:t>
                      </a:r>
                      <a:b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כן (Ѵ) או לא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X) </a:t>
                      </a: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72820"/>
                  </a:ext>
                </a:extLst>
              </a:tr>
              <a:tr h="29317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ציור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תיאור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074713"/>
                  </a:ext>
                </a:extLst>
              </a:tr>
              <a:tr h="35242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א. מאפיינים קבועים של חומר בכל אחד ממצבי הצבירה 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206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(אך יכולים להשתנות במעבר ביניהם):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403546"/>
                  </a:ext>
                </a:extLst>
              </a:tr>
              <a:tr h="6868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מסה של 1 סמ"ק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צבע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ברק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19017"/>
                  </a:ext>
                </a:extLst>
              </a:tr>
              <a:tr h="35242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ב. מאפיינים משתנים של חומר בשלושת מצבי הצבירה</a:t>
                      </a:r>
                      <a:b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(בהתאם לתנאים החיצוניים):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890546"/>
                  </a:ext>
                </a:extLst>
              </a:tr>
              <a:tr h="68685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מוצק</a:t>
                      </a:r>
                      <a:b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</a:b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נפח: נפח המוצק קבוע.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צורה: צורת המוצק קבועה.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יכולת זרימה: המוצק אינו זורם 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23799"/>
                  </a:ext>
                </a:extLst>
              </a:tr>
              <a:tr h="98589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נוזל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נפח: נפח הנוזל קבוע.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צורה: צורת הנוזל משתנה בהתאם לצורת הכלי בו הוא נמצא.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יכולת זרימה: הנוזל זורם ממקום למקום 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940306"/>
                  </a:ext>
                </a:extLst>
              </a:tr>
              <a:tr h="99000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גז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נפח: נפח הגז משתנה, הוא תופס את כל נפח הכלי בו הוא נמצא.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צורה: צורת הגז משתנה בהתאם לצורת הכלי בו הוא נמצא.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יכולת זרימה: האוויר זורם ממקום למקום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339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 marL="26491" marR="26491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40532"/>
                  </a:ext>
                </a:extLst>
              </a:tr>
            </a:tbl>
          </a:graphicData>
        </a:graphic>
      </p:graphicFrame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834394B-330A-4969-8F71-99723AF44B85}"/>
              </a:ext>
            </a:extLst>
          </p:cNvPr>
          <p:cNvSpPr txBox="1"/>
          <p:nvPr/>
        </p:nvSpPr>
        <p:spPr>
          <a:xfrm>
            <a:off x="598718" y="590186"/>
            <a:ext cx="808808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/>
              <a:t>טבלה מס' 1: הערכת המאפיינים המוחשיים של החומר (ברמת המאקרו)</a:t>
            </a:r>
            <a:br>
              <a:rPr lang="he-IL" b="1" dirty="0"/>
            </a:br>
            <a:r>
              <a:rPr lang="he-IL" dirty="0"/>
              <a:t>(התייחסו רק למאפיינים המתאימים)</a:t>
            </a:r>
            <a:endParaRPr lang="en-US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6143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A070938E-3740-414C-937A-B30B5B932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355767"/>
              </p:ext>
            </p:extLst>
          </p:nvPr>
        </p:nvGraphicFramePr>
        <p:xfrm>
          <a:off x="223025" y="490828"/>
          <a:ext cx="8697950" cy="6289042"/>
        </p:xfrm>
        <a:graphic>
          <a:graphicData uri="http://schemas.openxmlformats.org/drawingml/2006/table">
            <a:tbl>
              <a:tblPr rtl="1" firstRow="1" bandRow="1">
                <a:tableStyleId>{D7AC3CCA-C797-4891-BE02-D94E43425B78}</a:tableStyleId>
              </a:tblPr>
              <a:tblGrid>
                <a:gridCol w="1271238">
                  <a:extLst>
                    <a:ext uri="{9D8B030D-6E8A-4147-A177-3AD203B41FA5}">
                      <a16:colId xmlns:a16="http://schemas.microsoft.com/office/drawing/2014/main" val="1998377154"/>
                    </a:ext>
                  </a:extLst>
                </a:gridCol>
                <a:gridCol w="5875650">
                  <a:extLst>
                    <a:ext uri="{9D8B030D-6E8A-4147-A177-3AD203B41FA5}">
                      <a16:colId xmlns:a16="http://schemas.microsoft.com/office/drawing/2014/main" val="3152416402"/>
                    </a:ext>
                  </a:extLst>
                </a:gridCol>
                <a:gridCol w="775531">
                  <a:extLst>
                    <a:ext uri="{9D8B030D-6E8A-4147-A177-3AD203B41FA5}">
                      <a16:colId xmlns:a16="http://schemas.microsoft.com/office/drawing/2014/main" val="1904145680"/>
                    </a:ext>
                  </a:extLst>
                </a:gridCol>
                <a:gridCol w="775531">
                  <a:extLst>
                    <a:ext uri="{9D8B030D-6E8A-4147-A177-3AD203B41FA5}">
                      <a16:colId xmlns:a16="http://schemas.microsoft.com/office/drawing/2014/main" val="2632732870"/>
                    </a:ext>
                  </a:extLst>
                </a:gridCol>
              </a:tblGrid>
              <a:tr h="588291">
                <a:tc rowSpan="4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</a:rPr>
                        <a:t>מצב הצבירה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he-IL" sz="1100">
                          <a:effectLst/>
                        </a:rPr>
                      </a:br>
                      <a:r>
                        <a:rPr lang="he-IL" sz="1100">
                          <a:effectLst/>
                        </a:rPr>
                        <a:t> המאפיינים המוחשיים של החומר בכל אחד ממצבי הצבירה</a:t>
                      </a:r>
                      <a:br>
                        <a:rPr lang="he-IL" sz="1100">
                          <a:effectLst/>
                        </a:rPr>
                      </a:b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</a:rPr>
                        <a:t>הערכה: האם ציירתי ותיארתי נכון?</a:t>
                      </a:r>
                      <a:br>
                        <a:rPr lang="he-IL" sz="1100" dirty="0">
                          <a:effectLst/>
                        </a:rPr>
                      </a:br>
                      <a:r>
                        <a:rPr lang="he-IL" sz="1100" dirty="0">
                          <a:effectLst/>
                        </a:rPr>
                        <a:t>סמנו בריבוע:</a:t>
                      </a:r>
                      <a:br>
                        <a:rPr lang="he-IL" sz="1100" dirty="0">
                          <a:effectLst/>
                        </a:rPr>
                      </a:br>
                      <a:r>
                        <a:rPr lang="he-IL" sz="1100" dirty="0">
                          <a:effectLst/>
                        </a:rPr>
                        <a:t> כן (Ѵ) או לא</a:t>
                      </a:r>
                      <a:r>
                        <a:rPr lang="en-US" sz="1100" dirty="0">
                          <a:effectLst/>
                        </a:rPr>
                        <a:t>X) </a:t>
                      </a:r>
                      <a:r>
                        <a:rPr lang="he-IL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346075"/>
                  </a:ext>
                </a:extLst>
              </a:tr>
              <a:tr h="14978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</a:rPr>
                        <a:t>א. מאפיינים קבועים בשלושת מצבי הצבירה: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</a:rPr>
                        <a:t>   תיאור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</a:rPr>
                        <a:t>   ציור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545514"/>
                  </a:ext>
                </a:extLst>
              </a:tr>
              <a:tr h="60389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 dirty="0">
                          <a:effectLst/>
                        </a:rPr>
                        <a:t>סוג החלקיקים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 dirty="0">
                          <a:effectLst/>
                        </a:rPr>
                        <a:t>גודל החלקיקים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 dirty="0">
                          <a:effectLst/>
                        </a:rPr>
                        <a:t>מספר החלקיקים במערכת סגורה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457219"/>
                  </a:ext>
                </a:extLst>
              </a:tr>
              <a:tr h="18632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</a:rPr>
                        <a:t>ב. מאפיינים משתנים בין שלושת מצבי הצבירה: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286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735250"/>
                  </a:ext>
                </a:extLst>
              </a:tr>
              <a:tr h="123025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</a:rPr>
                        <a:t>מוצק</a:t>
                      </a:r>
                      <a:br>
                        <a:rPr lang="he-IL" sz="1100" dirty="0">
                          <a:effectLst/>
                        </a:rPr>
                      </a:b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סידור</a:t>
                      </a:r>
                      <a:r>
                        <a:rPr lang="en-US" sz="1100">
                          <a:effectLst/>
                        </a:rPr>
                        <a:t>:</a:t>
                      </a:r>
                      <a:r>
                        <a:rPr lang="he-IL" sz="1100">
                          <a:effectLst/>
                        </a:rPr>
                        <a:t> החלקיקים ערוכים בצבר, במבנה קבוע ומסודר בשכבות.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מרחק</a:t>
                      </a:r>
                      <a:r>
                        <a:rPr lang="en-US" sz="1100">
                          <a:effectLst/>
                        </a:rPr>
                        <a:t> :</a:t>
                      </a:r>
                      <a:r>
                        <a:rPr lang="he-IL" sz="1100">
                          <a:effectLst/>
                        </a:rPr>
                        <a:t>המרחק בין החלקיקים קטן ביותר 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תנועה: החלקיקים אינם משנים את מקומם בצבר. אופן התנועה היחידי האפשרי הוא תנודה במקום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כוחות משיכה: כוחות המשיכה בין חלקיקי החומר חזקים.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br>
                        <a:rPr lang="he-IL" sz="1100">
                          <a:effectLst/>
                        </a:rPr>
                      </a:b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br>
                        <a:rPr lang="he-IL" sz="1100">
                          <a:effectLst/>
                        </a:rPr>
                      </a:b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81053"/>
                  </a:ext>
                </a:extLst>
              </a:tr>
              <a:tr h="139894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</a:rPr>
                        <a:t>נוזל</a:t>
                      </a: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סידור: החלקיקים אינם ערוכים במבנה קבוע ומסודר.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מרחק</a:t>
                      </a:r>
                      <a:r>
                        <a:rPr lang="en-US" sz="1100">
                          <a:effectLst/>
                        </a:rPr>
                        <a:t>: </a:t>
                      </a:r>
                      <a:r>
                        <a:rPr lang="he-IL" sz="1100">
                          <a:effectLst/>
                        </a:rPr>
                        <a:t>המרחק בין החלקיקים גדול יחסית למוצק, אך הם עדיין קרובים זה לזה.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תנועה:  החלקיקים משנים מיקומם במרחב על ידי זה שהם מחליקים זה על זה, בתנועה אקראית, ומשנים את מקומם בצבר. אופני התנועה האפשריים במצב זה הם תנודה במקום, סיבוב ושינוי מקום בצבר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כוחות משיכה: כוחות המשיכה בין החלקיקים פחות חזקים מאשר במוצק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br>
                        <a:rPr lang="he-IL" sz="1100" dirty="0">
                          <a:effectLst/>
                        </a:rPr>
                      </a:br>
                      <a:endParaRPr lang="en-US" sz="1100" dirty="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br>
                        <a:rPr lang="he-IL" sz="1100" dirty="0">
                          <a:effectLst/>
                        </a:rPr>
                      </a:br>
                      <a:endParaRPr lang="en-US" sz="1100" dirty="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br>
                        <a:rPr lang="he-IL" sz="1100" dirty="0">
                          <a:effectLst/>
                        </a:rPr>
                      </a:br>
                      <a:endParaRPr lang="en-US" sz="1100" dirty="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br>
                        <a:rPr lang="he-IL" sz="1100" dirty="0">
                          <a:effectLst/>
                        </a:rPr>
                      </a:br>
                      <a:r>
                        <a:rPr lang="he-IL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739741"/>
                  </a:ext>
                </a:extLst>
              </a:tr>
              <a:tr h="143904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</a:rPr>
                        <a:t>גז</a:t>
                      </a: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סידור: החלקיקים נמצאים באי סדר.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מרחק</a:t>
                      </a:r>
                      <a:r>
                        <a:rPr lang="en-US" sz="1100">
                          <a:effectLst/>
                        </a:rPr>
                        <a:t>: </a:t>
                      </a:r>
                      <a:r>
                        <a:rPr lang="he-IL" sz="1100">
                          <a:effectLst/>
                        </a:rPr>
                        <a:t>המרחק בין החלקיקים גדול, הם רחוקים זה מזה.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תנועה: החלקיקים מסוגלים לנוע בכל אופני התנועה: מתנודדים במקום ונעים בחופשיות בקווים ישרים, בתנועה אקראית, ומתנגשים כל הזמן זה בזה ובדפנות הכלי. 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100">
                          <a:effectLst/>
                        </a:rPr>
                        <a:t>כוחות משיכה: כוחות המשיכה בין החלקיקים חלשים ביותר </a:t>
                      </a:r>
                      <a:br>
                        <a:rPr lang="he-IL" sz="1100">
                          <a:effectLst/>
                        </a:rPr>
                      </a:br>
                      <a:r>
                        <a:rPr lang="he-IL" sz="1100">
                          <a:effectLst/>
                        </a:rPr>
                        <a:t>וזניחים.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br>
                        <a:rPr lang="he-IL" sz="1100">
                          <a:effectLst/>
                        </a:rPr>
                      </a:br>
                      <a:br>
                        <a:rPr lang="he-IL" sz="1100">
                          <a:effectLst/>
                        </a:rPr>
                      </a:br>
                      <a:endParaRPr lang="en-US" sz="110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he-IL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br>
                        <a:rPr lang="he-IL" sz="1100" dirty="0">
                          <a:effectLst/>
                        </a:rPr>
                      </a:br>
                      <a:br>
                        <a:rPr lang="he-IL" sz="1100" dirty="0">
                          <a:effectLst/>
                        </a:rPr>
                      </a:br>
                      <a:endParaRPr lang="en-US" sz="1100" dirty="0">
                        <a:effectLst/>
                      </a:endParaRPr>
                    </a:p>
                    <a:p>
                      <a:pPr marL="342900" lvl="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"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519" marR="16519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914719"/>
                  </a:ext>
                </a:extLst>
              </a:tr>
            </a:tbl>
          </a:graphicData>
        </a:graphic>
      </p:graphicFrame>
      <p:pic>
        <p:nvPicPr>
          <p:cNvPr id="4102" name="תמונה 3" descr="חלקיקים - מוצק">
            <a:extLst>
              <a:ext uri="{FF2B5EF4-FFF2-40B4-BE49-F238E27FC236}">
                <a16:creationId xmlns:a16="http://schemas.microsoft.com/office/drawing/2014/main" id="{625B8EF8-09FA-4117-941C-98FC7C071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513" y="-22604413"/>
            <a:ext cx="55245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תמונה 2" descr="חלקיקים - נוזל">
            <a:extLst>
              <a:ext uri="{FF2B5EF4-FFF2-40B4-BE49-F238E27FC236}">
                <a16:creationId xmlns:a16="http://schemas.microsoft.com/office/drawing/2014/main" id="{71B1B7F9-E433-47BC-BA84-D3DDBC8C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513" y="-22604413"/>
            <a:ext cx="5397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תמונה 1" descr="חלקיקים - גז">
            <a:extLst>
              <a:ext uri="{FF2B5EF4-FFF2-40B4-BE49-F238E27FC236}">
                <a16:creationId xmlns:a16="http://schemas.microsoft.com/office/drawing/2014/main" id="{4F55ED40-4DBD-4FCC-AE57-22E94765B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513" y="-22604413"/>
            <a:ext cx="533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36E467E9-2C45-4CE3-8DCE-D359FA86361A}"/>
              </a:ext>
            </a:extLst>
          </p:cNvPr>
          <p:cNvSpPr txBox="1"/>
          <p:nvPr/>
        </p:nvSpPr>
        <p:spPr>
          <a:xfrm>
            <a:off x="-1" y="0"/>
            <a:ext cx="90101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/>
              <a:t>טבלה  מס' 2: הערכת המאפיינים המופשטים של החומר (ברמת מיקרו) </a:t>
            </a:r>
            <a:r>
              <a:rPr lang="he-IL" sz="1200" dirty="0"/>
              <a:t>(התייחסו רק למאפיינים המתאימים)</a:t>
            </a:r>
            <a:endParaRPr lang="he-IL" dirty="0"/>
          </a:p>
        </p:txBody>
      </p:sp>
      <p:pic>
        <p:nvPicPr>
          <p:cNvPr id="15" name="תמונה 14" descr="חלקיקים - מוצק">
            <a:extLst>
              <a:ext uri="{FF2B5EF4-FFF2-40B4-BE49-F238E27FC236}">
                <a16:creationId xmlns:a16="http://schemas.microsoft.com/office/drawing/2014/main" id="{1A2DEE9A-1A0C-4D2A-A35B-736EFAC1D71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661" y="2736396"/>
            <a:ext cx="55245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תמונה 15" descr="חלקיקים - נוזל">
            <a:extLst>
              <a:ext uri="{FF2B5EF4-FFF2-40B4-BE49-F238E27FC236}">
                <a16:creationId xmlns:a16="http://schemas.microsoft.com/office/drawing/2014/main" id="{4D7BFDC5-6AF7-476C-A688-678C859850F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661" y="3896404"/>
            <a:ext cx="54292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תמונה 16" descr="חלקיקים - גז">
            <a:extLst>
              <a:ext uri="{FF2B5EF4-FFF2-40B4-BE49-F238E27FC236}">
                <a16:creationId xmlns:a16="http://schemas.microsoft.com/office/drawing/2014/main" id="{8D1783ED-D1D3-4E00-9682-5B5A3B19FC0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661" y="5653768"/>
            <a:ext cx="53340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1CA7145F-8BE7-4DDA-A83C-04C98437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טבלה מס' 2</a:t>
            </a:r>
          </a:p>
        </p:txBody>
      </p:sp>
    </p:spTree>
    <p:extLst>
      <p:ext uri="{BB962C8B-B14F-4D97-AF65-F5344CB8AC3E}">
        <p14:creationId xmlns:p14="http://schemas.microsoft.com/office/powerpoint/2010/main" val="85481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כותרת 1"/>
          <p:cNvSpPr>
            <a:spLocks noGrp="1"/>
          </p:cNvSpPr>
          <p:nvPr>
            <p:ph type="title"/>
          </p:nvPr>
        </p:nvSpPr>
        <p:spPr>
          <a:xfrm>
            <a:off x="582613" y="752475"/>
            <a:ext cx="7886700" cy="1325563"/>
          </a:xfrm>
        </p:spPr>
        <p:txBody>
          <a:bodyPr/>
          <a:lstStyle/>
          <a:p>
            <a:pPr algn="ctr" eaLnBrk="1" hangingPunct="1"/>
            <a:r>
              <a:rPr lang="he-IL" altLang="he-IL" sz="4800"/>
              <a:t>נעבור לתרגול הכלים שלמדנו</a:t>
            </a:r>
          </a:p>
        </p:txBody>
      </p:sp>
      <p:pic>
        <p:nvPicPr>
          <p:cNvPr id="13315" name="מציין מיקום תוכן 3" descr="אייקון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48050" y="2722563"/>
            <a:ext cx="2155825" cy="253841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1298</TotalTime>
  <Words>1668</Words>
  <Application>Microsoft Office PowerPoint</Application>
  <PresentationFormat>‫הצגה על המסך (4:3)</PresentationFormat>
  <Paragraphs>241</Paragraphs>
  <Slides>15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Wingdings</vt:lpstr>
      <vt:lpstr>Office Theme</vt:lpstr>
      <vt:lpstr>מצגת מורה:  ממוחשי למופשט בשלושת מצבי הצבירה</vt:lpstr>
      <vt:lpstr>משימה מקדימה</vt:lpstr>
      <vt:lpstr>משוב עצמי (רפלקציה)</vt:lpstr>
      <vt:lpstr>המשגה: כלי עזר לשיפור הלמידה</vt:lpstr>
      <vt:lpstr>כלי עזר: ממוחשי למופשט- בציור ובמילים</vt:lpstr>
      <vt:lpstr>הערכה עצמית ושיפור</vt:lpstr>
      <vt:lpstr>כלי הערכה של תיאור וניתוח תופעה של שינוי במצב הצבירה</vt:lpstr>
      <vt:lpstr>טבלה מס' 2</vt:lpstr>
      <vt:lpstr>נעבור לתרגול הכלים שלמדנו</vt:lpstr>
      <vt:lpstr>משימת תרגול</vt:lpstr>
      <vt:lpstr>הערכה ושיפור</vt:lpstr>
      <vt:lpstr>מה למדתם?</vt:lpstr>
      <vt:lpstr>משימת יישום + הערכה</vt:lpstr>
      <vt:lpstr>משוב מעצב למידה</vt:lpstr>
      <vt:lpstr>איך ממחזרים פחיות שתיה?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פיצוח שאלת מסקנה מנומקת</dc:title>
  <dc:creator>Admin</dc:creator>
  <cp:lastModifiedBy>User</cp:lastModifiedBy>
  <cp:revision>141</cp:revision>
  <dcterms:created xsi:type="dcterms:W3CDTF">2020-03-05T01:24:47Z</dcterms:created>
  <dcterms:modified xsi:type="dcterms:W3CDTF">2020-05-06T09:37:03Z</dcterms:modified>
</cp:coreProperties>
</file>