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6" r:id="rId2"/>
    <p:sldId id="258" r:id="rId3"/>
    <p:sldId id="270" r:id="rId4"/>
    <p:sldId id="273" r:id="rId5"/>
    <p:sldId id="259" r:id="rId6"/>
    <p:sldId id="261" r:id="rId7"/>
    <p:sldId id="277" r:id="rId8"/>
    <p:sldId id="276" r:id="rId9"/>
    <p:sldId id="263" r:id="rId10"/>
    <p:sldId id="274" r:id="rId11"/>
    <p:sldId id="266" r:id="rId12"/>
    <p:sldId id="269" r:id="rId13"/>
    <p:sldId id="275" r:id="rId14"/>
    <p:sldId id="268" r:id="rId15"/>
    <p:sldId id="267" r:id="rId16"/>
    <p:sldId id="264"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B4"/>
    <a:srgbClr val="E6F2F8"/>
    <a:srgbClr val="0066CC"/>
    <a:srgbClr val="CC3300"/>
    <a:srgbClr val="0287A6"/>
    <a:srgbClr val="FF9900"/>
    <a:srgbClr val="990000"/>
    <a:srgbClr val="FA0000"/>
    <a:srgbClr val="FF1919"/>
    <a:srgbClr val="FF2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77" autoAdjust="0"/>
    <p:restoredTop sz="92443" autoAdjust="0"/>
  </p:normalViewPr>
  <p:slideViewPr>
    <p:cSldViewPr snapToGrid="0">
      <p:cViewPr varScale="1">
        <p:scale>
          <a:sx n="107" d="100"/>
          <a:sy n="107" d="100"/>
        </p:scale>
        <p:origin x="39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2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10DB0F4-CDEA-4C02-93BD-8DAEDAA74FE5}" type="datetimeFigureOut">
              <a:rPr lang="he-IL" smtClean="0"/>
              <a:t>כ"ד/אלול/תש"פ</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5C4DEF5-3445-4E0B-A523-4AE8D65C572A}" type="slidenum">
              <a:rPr lang="he-IL" smtClean="0"/>
              <a:t>‹#›</a:t>
            </a:fld>
            <a:endParaRPr lang="he-IL"/>
          </a:p>
        </p:txBody>
      </p:sp>
    </p:spTree>
    <p:extLst>
      <p:ext uri="{BB962C8B-B14F-4D97-AF65-F5344CB8AC3E}">
        <p14:creationId xmlns:p14="http://schemas.microsoft.com/office/powerpoint/2010/main" val="10991279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00"/>
              </a:spcBef>
              <a:buSzPct val="100000"/>
              <a:buFont typeface="+mj-lt"/>
              <a:buNone/>
            </a:pPr>
            <a:r>
              <a:rPr lang="he-IL" dirty="0"/>
              <a:t>להתבונן</a:t>
            </a:r>
            <a:r>
              <a:rPr lang="he-IL" baseline="0" dirty="0"/>
              <a:t> יחד המשימה על שלבי הפעילות העיקריים- להוס</a:t>
            </a:r>
            <a:r>
              <a:rPr lang="he-IL" dirty="0"/>
              <a:t>יף כאן למטה את שלבי הפעילות העיקריים: </a:t>
            </a:r>
          </a:p>
          <a:p>
            <a:pPr marL="514350" indent="-514350">
              <a:spcBef>
                <a:spcPts val="1200"/>
              </a:spcBef>
              <a:buSzPct val="100000"/>
              <a:buFont typeface="+mj-lt"/>
              <a:buAutoNum type="arabicPeriod"/>
            </a:pPr>
            <a:r>
              <a:rPr lang="he-IL" dirty="0">
                <a:solidFill>
                  <a:schemeClr val="bg1"/>
                </a:solidFill>
              </a:rPr>
              <a:t>הכרות עם הכלי ל"פיצוח שאלה"</a:t>
            </a:r>
            <a:r>
              <a:rPr lang="he-IL" dirty="0"/>
              <a:t>"</a:t>
            </a:r>
          </a:p>
          <a:p>
            <a:pPr marL="514350" indent="-514350">
              <a:spcBef>
                <a:spcPts val="1200"/>
              </a:spcBef>
              <a:buSzPct val="100000"/>
              <a:buFont typeface="+mj-lt"/>
              <a:buAutoNum type="arabicPeriod"/>
            </a:pPr>
            <a:r>
              <a:rPr lang="he-IL" dirty="0">
                <a:solidFill>
                  <a:schemeClr val="bg1"/>
                </a:solidFill>
              </a:rPr>
              <a:t>שחזור הדרך בה הגיעו לתשובה, בעזרת הכלי ל"פיצוח שאלה</a:t>
            </a:r>
            <a:r>
              <a:rPr lang="en-US" dirty="0">
                <a:solidFill>
                  <a:schemeClr val="bg1"/>
                </a:solidFill>
              </a:rPr>
              <a:t>"</a:t>
            </a:r>
          </a:p>
          <a:p>
            <a:pPr marL="514350" indent="-514350">
              <a:spcBef>
                <a:spcPts val="1200"/>
              </a:spcBef>
              <a:buSzPct val="100000"/>
              <a:buFont typeface="+mj-lt"/>
              <a:buAutoNum type="arabicPeriod"/>
            </a:pPr>
            <a:r>
              <a:rPr lang="he-IL" dirty="0">
                <a:solidFill>
                  <a:schemeClr val="bg1"/>
                </a:solidFill>
              </a:rPr>
              <a:t>טבלת השוואה לפי תבחינים</a:t>
            </a:r>
          </a:p>
          <a:p>
            <a:pPr marL="514350" indent="-514350">
              <a:spcBef>
                <a:spcPts val="1200"/>
              </a:spcBef>
              <a:buSzPct val="100000"/>
              <a:buFont typeface="+mj-lt"/>
              <a:buAutoNum type="arabicPeriod"/>
            </a:pPr>
            <a:r>
              <a:rPr lang="he-IL" dirty="0">
                <a:solidFill>
                  <a:schemeClr val="bg1"/>
                </a:solidFill>
              </a:rPr>
              <a:t>הערכת התשובה במשימה המקדימה</a:t>
            </a:r>
            <a:endParaRPr lang="en-US" dirty="0">
              <a:solidFill>
                <a:schemeClr val="bg1"/>
              </a:solidFill>
            </a:endParaRPr>
          </a:p>
          <a:p>
            <a:r>
              <a:rPr lang="he-IL" dirty="0"/>
              <a:t>ועוד כמה טיפים פדגוגיים מתוך המדריך למורה</a:t>
            </a:r>
          </a:p>
        </p:txBody>
      </p:sp>
      <p:sp>
        <p:nvSpPr>
          <p:cNvPr id="4" name="Slide Number Placeholder 3"/>
          <p:cNvSpPr>
            <a:spLocks noGrp="1"/>
          </p:cNvSpPr>
          <p:nvPr>
            <p:ph type="sldNum" sz="quarter" idx="10"/>
          </p:nvPr>
        </p:nvSpPr>
        <p:spPr/>
        <p:txBody>
          <a:bodyPr/>
          <a:lstStyle/>
          <a:p>
            <a:fld id="{0DD89947-2865-47F0-B6AF-8D9E8FD0CC5F}" type="slidenum">
              <a:rPr lang="he-IL" smtClean="0"/>
              <a:pPr/>
              <a:t>4</a:t>
            </a:fld>
            <a:endParaRPr lang="he-IL"/>
          </a:p>
        </p:txBody>
      </p:sp>
    </p:spTree>
    <p:extLst>
      <p:ext uri="{BB962C8B-B14F-4D97-AF65-F5344CB8AC3E}">
        <p14:creationId xmlns:p14="http://schemas.microsoft.com/office/powerpoint/2010/main" val="314926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he-IL" sz="1200" b="1" kern="1200" dirty="0">
                <a:solidFill>
                  <a:schemeClr val="tx1"/>
                </a:solidFill>
                <a:effectLst/>
                <a:latin typeface="+mn-lt"/>
                <a:ea typeface="+mn-ea"/>
                <a:cs typeface="+mn-cs"/>
              </a:rPr>
              <a:t>מורה: </a:t>
            </a:r>
            <a:r>
              <a:rPr lang="he-IL" sz="1200" kern="1200" dirty="0">
                <a:solidFill>
                  <a:schemeClr val="tx1"/>
                </a:solidFill>
                <a:effectLst/>
                <a:latin typeface="+mn-lt"/>
                <a:ea typeface="+mn-ea"/>
                <a:cs typeface="+mn-cs"/>
              </a:rPr>
              <a:t>בכל שאלה פתוחה או בשאלה מורכבת הבנויה מטקסט וייצוגים חזותיים (תרשימים, טבלאות או גרפים), תרגלו את העבודה עם "שאלות פיצוח" עד שהכלי יהפוך להרגל חשיבה אוטומטי, שיהיה זמין לעזרתכם בכל הזדמנות.</a:t>
            </a:r>
            <a:endParaRPr lang="en-US" sz="1200" kern="1200" dirty="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C5C4DEF5-3445-4E0B-A523-4AE8D65C572A}" type="slidenum">
              <a:rPr lang="he-IL" smtClean="0"/>
              <a:t>5</a:t>
            </a:fld>
            <a:endParaRPr lang="he-IL"/>
          </a:p>
        </p:txBody>
      </p:sp>
    </p:spTree>
    <p:extLst>
      <p:ext uri="{BB962C8B-B14F-4D97-AF65-F5344CB8AC3E}">
        <p14:creationId xmlns:p14="http://schemas.microsoft.com/office/powerpoint/2010/main" val="407071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indent="0">
              <a:spcBef>
                <a:spcPts val="1200"/>
              </a:spcBef>
              <a:buSzPct val="100000"/>
              <a:buFont typeface="+mj-lt"/>
              <a:buNone/>
            </a:pPr>
            <a:endParaRPr lang="he-IL" dirty="0"/>
          </a:p>
        </p:txBody>
      </p:sp>
      <p:sp>
        <p:nvSpPr>
          <p:cNvPr id="4" name="מציין מיקום של מספר שקופית 3"/>
          <p:cNvSpPr>
            <a:spLocks noGrp="1"/>
          </p:cNvSpPr>
          <p:nvPr>
            <p:ph type="sldNum" sz="quarter" idx="10"/>
          </p:nvPr>
        </p:nvSpPr>
        <p:spPr/>
        <p:txBody>
          <a:bodyPr/>
          <a:lstStyle/>
          <a:p>
            <a:fld id="{0DD89947-2865-47F0-B6AF-8D9E8FD0CC5F}" type="slidenum">
              <a:rPr lang="he-IL" smtClean="0"/>
              <a:pPr/>
              <a:t>10</a:t>
            </a:fld>
            <a:endParaRPr lang="he-IL"/>
          </a:p>
        </p:txBody>
      </p:sp>
    </p:spTree>
    <p:extLst>
      <p:ext uri="{BB962C8B-B14F-4D97-AF65-F5344CB8AC3E}">
        <p14:creationId xmlns:p14="http://schemas.microsoft.com/office/powerpoint/2010/main" val="175173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DD89947-2865-47F0-B6AF-8D9E8FD0CC5F}" type="slidenum">
              <a:rPr lang="he-IL" smtClean="0"/>
              <a:pPr/>
              <a:t>13</a:t>
            </a:fld>
            <a:endParaRPr lang="he-IL"/>
          </a:p>
        </p:txBody>
      </p:sp>
    </p:spTree>
    <p:extLst>
      <p:ext uri="{BB962C8B-B14F-4D97-AF65-F5344CB8AC3E}">
        <p14:creationId xmlns:p14="http://schemas.microsoft.com/office/powerpoint/2010/main" val="11840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11839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202872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339161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40043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195473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385482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29842" y="2505075"/>
            <a:ext cx="3868340"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4629150" y="2505075"/>
            <a:ext cx="3887391"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92605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11334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40512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68168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E76FA98-4DA2-47A6-8F36-92327BACF118}" type="datetimeFigureOut">
              <a:rPr lang="he-IL" smtClean="0"/>
              <a:t>כ"ד/אלול/תש"פ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005C78-C328-41CD-A447-788A062D3827}" type="slidenum">
              <a:rPr lang="he-IL" smtClean="0"/>
              <a:t>‹#›</a:t>
            </a:fld>
            <a:endParaRPr lang="he-IL"/>
          </a:p>
        </p:txBody>
      </p:sp>
    </p:spTree>
    <p:extLst>
      <p:ext uri="{BB962C8B-B14F-4D97-AF65-F5344CB8AC3E}">
        <p14:creationId xmlns:p14="http://schemas.microsoft.com/office/powerpoint/2010/main" val="180064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8B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6FA98-4DA2-47A6-8F36-92327BACF118}" type="datetimeFigureOut">
              <a:rPr lang="he-IL" smtClean="0"/>
              <a:t>כ"ד/אלול/תש"פ</a:t>
            </a:fld>
            <a:endParaRPr lang="he-I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05C78-C328-41CD-A447-788A062D3827}" type="slidenum">
              <a:rPr lang="he-IL" smtClean="0"/>
              <a:t>‹#›</a:t>
            </a:fld>
            <a:endParaRPr lang="he-IL"/>
          </a:p>
        </p:txBody>
      </p:sp>
    </p:spTree>
    <p:extLst>
      <p:ext uri="{BB962C8B-B14F-4D97-AF65-F5344CB8AC3E}">
        <p14:creationId xmlns:p14="http://schemas.microsoft.com/office/powerpoint/2010/main" val="34636843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hqh1MRWZjm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youtube.com/watch?v=PAdkKk54a6o&amp;feature=emb_log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89922" y="368604"/>
            <a:ext cx="6973314" cy="1700106"/>
          </a:xfrm>
          <a:noFill/>
        </p:spPr>
        <p:txBody>
          <a:bodyPr>
            <a:noAutofit/>
          </a:bodyPr>
          <a:lstStyle/>
          <a:p>
            <a:r>
              <a:rPr lang="he-IL" sz="4000" b="1" dirty="0">
                <a:cs typeface="+mn-cs"/>
              </a:rPr>
              <a:t>מצגת מורה: </a:t>
            </a:r>
            <a:r>
              <a:rPr lang="en-US" sz="4000" b="1" dirty="0">
                <a:cs typeface="+mn-cs"/>
              </a:rPr>
              <a:t/>
            </a:r>
            <a:br>
              <a:rPr lang="en-US" sz="4000" b="1" dirty="0">
                <a:cs typeface="+mn-cs"/>
              </a:rPr>
            </a:br>
            <a:r>
              <a:rPr lang="he-IL" sz="4000" b="1" dirty="0">
                <a:cs typeface="+mn-cs"/>
              </a:rPr>
              <a:t>"פיצוח" שאלת </a:t>
            </a:r>
            <a:r>
              <a:rPr lang="he-IL" sz="4000" b="1" dirty="0" smtClean="0">
                <a:cs typeface="+mn-cs"/>
              </a:rPr>
              <a:t>מסקנה מנומקת</a:t>
            </a:r>
            <a:endParaRPr lang="he-IL" sz="4000" b="1" dirty="0">
              <a:cs typeface="+mn-cs"/>
            </a:endParaRPr>
          </a:p>
        </p:txBody>
      </p:sp>
      <p:sp>
        <p:nvSpPr>
          <p:cNvPr id="5" name="TextBox 4"/>
          <p:cNvSpPr txBox="1"/>
          <p:nvPr/>
        </p:nvSpPr>
        <p:spPr>
          <a:xfrm>
            <a:off x="-153127" y="5864938"/>
            <a:ext cx="9297126" cy="707886"/>
          </a:xfrm>
          <a:prstGeom prst="rect">
            <a:avLst/>
          </a:prstGeom>
          <a:noFill/>
        </p:spPr>
        <p:txBody>
          <a:bodyPr wrap="square" rtlCol="1">
            <a:spAutoFit/>
          </a:bodyPr>
          <a:lstStyle/>
          <a:p>
            <a:pPr algn="ctr"/>
            <a:r>
              <a:rPr lang="he-IL" sz="2000" dirty="0"/>
              <a:t>יחידת למידה-הערכה בנושא: פיצוח שאלה מסדר חשיבה גבוה,</a:t>
            </a:r>
            <a:r>
              <a:rPr lang="en-US" sz="2000" dirty="0"/>
              <a:t/>
            </a:r>
            <a:br>
              <a:rPr lang="en-US" sz="2000" dirty="0"/>
            </a:br>
            <a:r>
              <a:rPr lang="he-IL" sz="2000" dirty="0"/>
              <a:t>המרכז הארצי למורי </a:t>
            </a:r>
            <a:r>
              <a:rPr lang="he-IL" sz="2000" dirty="0" err="1"/>
              <a:t>מו"ט</a:t>
            </a:r>
            <a:r>
              <a:rPr lang="he-IL" sz="2000" dirty="0"/>
              <a:t> חט"ב במכון ויצמן</a:t>
            </a:r>
          </a:p>
        </p:txBody>
      </p:sp>
      <p:pic>
        <p:nvPicPr>
          <p:cNvPr id="7" name="תמונה 6" descr="א. 500 מעלות צלזיוס&#10;ב. 900 מעלות צלזיוס&#10;ג. 1200 מעלות צלזיוס " title="תנורי היתוך"/>
          <p:cNvPicPr/>
          <p:nvPr/>
        </p:nvPicPr>
        <p:blipFill>
          <a:blip r:embed="rId2">
            <a:extLst>
              <a:ext uri="{28A0092B-C50C-407E-A947-70E740481C1C}">
                <a14:useLocalDpi xmlns:a14="http://schemas.microsoft.com/office/drawing/2010/main" val="0"/>
              </a:ext>
            </a:extLst>
          </a:blip>
          <a:srcRect/>
          <a:stretch>
            <a:fillRect/>
          </a:stretch>
        </p:blipFill>
        <p:spPr bwMode="auto">
          <a:xfrm>
            <a:off x="2053652" y="2603276"/>
            <a:ext cx="4991725" cy="2313498"/>
          </a:xfrm>
          <a:prstGeom prst="rect">
            <a:avLst/>
          </a:prstGeom>
          <a:noFill/>
          <a:ln>
            <a:noFill/>
          </a:ln>
        </p:spPr>
      </p:pic>
    </p:spTree>
    <p:extLst>
      <p:ext uri="{BB962C8B-B14F-4D97-AF65-F5344CB8AC3E}">
        <p14:creationId xmlns:p14="http://schemas.microsoft.com/office/powerpoint/2010/main" val="2807463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771767" y="414368"/>
            <a:ext cx="7337752" cy="523220"/>
          </a:xfrm>
          <a:prstGeom prst="rect">
            <a:avLst/>
          </a:prstGeom>
        </p:spPr>
        <p:txBody>
          <a:bodyPr wrap="square">
            <a:spAutoFit/>
          </a:bodyPr>
          <a:lstStyle/>
          <a:p>
            <a:pPr algn="ctr"/>
            <a:r>
              <a:rPr lang="he-IL" sz="2800" b="1" dirty="0">
                <a:latin typeface="Calibri" panose="020F0502020204030204" pitchFamily="34" charset="0"/>
                <a:ea typeface="Calibri" panose="020F0502020204030204" pitchFamily="34" charset="0"/>
              </a:rPr>
              <a:t>משימת תרגול</a:t>
            </a:r>
            <a:endParaRPr lang="he-IL" sz="2800" dirty="0"/>
          </a:p>
        </p:txBody>
      </p:sp>
      <p:sp>
        <p:nvSpPr>
          <p:cNvPr id="6" name="Rectangle 5" descr="כלי עזר למשימת תרגול"/>
          <p:cNvSpPr/>
          <p:nvPr/>
        </p:nvSpPr>
        <p:spPr>
          <a:xfrm>
            <a:off x="230240" y="657841"/>
            <a:ext cx="8388424" cy="6063679"/>
          </a:xfrm>
          <a:prstGeom prst="rect">
            <a:avLst/>
          </a:prstGeom>
          <a:noFill/>
        </p:spPr>
      </p:sp>
      <p:sp>
        <p:nvSpPr>
          <p:cNvPr id="8" name="Freeform 7"/>
          <p:cNvSpPr/>
          <p:nvPr/>
        </p:nvSpPr>
        <p:spPr>
          <a:xfrm>
            <a:off x="6044193" y="3558559"/>
            <a:ext cx="2991718" cy="2215552"/>
          </a:xfrm>
          <a:custGeom>
            <a:avLst/>
            <a:gdLst>
              <a:gd name="connsiteX0" fmla="*/ 0 w 2956911"/>
              <a:gd name="connsiteY0" fmla="*/ 221555 h 2215552"/>
              <a:gd name="connsiteX1" fmla="*/ 221555 w 2956911"/>
              <a:gd name="connsiteY1" fmla="*/ 0 h 2215552"/>
              <a:gd name="connsiteX2" fmla="*/ 2735356 w 2956911"/>
              <a:gd name="connsiteY2" fmla="*/ 0 h 2215552"/>
              <a:gd name="connsiteX3" fmla="*/ 2956911 w 2956911"/>
              <a:gd name="connsiteY3" fmla="*/ 221555 h 2215552"/>
              <a:gd name="connsiteX4" fmla="*/ 2956911 w 2956911"/>
              <a:gd name="connsiteY4" fmla="*/ 1993997 h 2215552"/>
              <a:gd name="connsiteX5" fmla="*/ 2735356 w 2956911"/>
              <a:gd name="connsiteY5" fmla="*/ 2215552 h 2215552"/>
              <a:gd name="connsiteX6" fmla="*/ 221555 w 2956911"/>
              <a:gd name="connsiteY6" fmla="*/ 2215552 h 2215552"/>
              <a:gd name="connsiteX7" fmla="*/ 0 w 2956911"/>
              <a:gd name="connsiteY7" fmla="*/ 1993997 h 2215552"/>
              <a:gd name="connsiteX8" fmla="*/ 0 w 2956911"/>
              <a:gd name="connsiteY8" fmla="*/ 221555 h 221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2215552">
                <a:moveTo>
                  <a:pt x="0" y="221555"/>
                </a:moveTo>
                <a:cubicBezTo>
                  <a:pt x="0" y="99194"/>
                  <a:pt x="99194" y="0"/>
                  <a:pt x="221555" y="0"/>
                </a:cubicBezTo>
                <a:lnTo>
                  <a:pt x="2735356" y="0"/>
                </a:lnTo>
                <a:cubicBezTo>
                  <a:pt x="2857717" y="0"/>
                  <a:pt x="2956911" y="99194"/>
                  <a:pt x="2956911" y="221555"/>
                </a:cubicBezTo>
                <a:lnTo>
                  <a:pt x="2956911" y="1993997"/>
                </a:lnTo>
                <a:cubicBezTo>
                  <a:pt x="2956911" y="2116358"/>
                  <a:pt x="2857717" y="2215552"/>
                  <a:pt x="2735356" y="2215552"/>
                </a:cubicBezTo>
                <a:lnTo>
                  <a:pt x="221555" y="2215552"/>
                </a:lnTo>
                <a:cubicBezTo>
                  <a:pt x="99194" y="2215552"/>
                  <a:pt x="0" y="2116358"/>
                  <a:pt x="0" y="1993997"/>
                </a:cubicBezTo>
                <a:lnTo>
                  <a:pt x="0" y="221555"/>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6702" tIns="663517" rIns="109628" bIns="109627" numCol="1" spcCol="1270" anchor="t" anchorCtr="0">
            <a:noAutofit/>
          </a:bodyPr>
          <a:lstStyle/>
          <a:p>
            <a:pPr marL="171450" lvl="1" indent="-171450" algn="r" defTabSz="711200" rtl="1">
              <a:lnSpc>
                <a:spcPct val="90000"/>
              </a:lnSpc>
              <a:spcBef>
                <a:spcPct val="0"/>
              </a:spcBef>
              <a:spcAft>
                <a:spcPct val="15000"/>
              </a:spcAft>
              <a:buChar char="••"/>
            </a:pPr>
            <a:r>
              <a:rPr lang="he-IL" kern="1200" dirty="0">
                <a:solidFill>
                  <a:schemeClr val="tx1"/>
                </a:solidFill>
                <a:latin typeface="Calibri" panose="020F0502020204030204" pitchFamily="34" charset="0"/>
                <a:ea typeface="Calibri" panose="020F0502020204030204" pitchFamily="34" charset="0"/>
              </a:rPr>
              <a:t>הכרות עם מושגים, כלי עזר ומיומנויות </a:t>
            </a:r>
            <a:r>
              <a:rPr lang="he-IL" dirty="0">
                <a:solidFill>
                  <a:schemeClr val="tx1"/>
                </a:solidFill>
                <a:latin typeface="Calibri" panose="020F0502020204030204" pitchFamily="34" charset="0"/>
                <a:ea typeface="Calibri" panose="020F0502020204030204" pitchFamily="34" charset="0"/>
              </a:rPr>
              <a:t>לעזרה להתמודדות עם הקשיים.</a:t>
            </a:r>
          </a:p>
          <a:p>
            <a:pPr marL="171450" lvl="1" indent="-171450" algn="r" defTabSz="711200" rtl="1">
              <a:lnSpc>
                <a:spcPct val="90000"/>
              </a:lnSpc>
              <a:spcBef>
                <a:spcPct val="0"/>
              </a:spcBef>
              <a:spcAft>
                <a:spcPct val="15000"/>
              </a:spcAft>
              <a:buChar char="••"/>
            </a:pPr>
            <a:r>
              <a:rPr lang="he-IL" kern="1200" dirty="0">
                <a:solidFill>
                  <a:schemeClr val="tx1"/>
                </a:solidFill>
                <a:latin typeface="Calibri" panose="020F0502020204030204" pitchFamily="34" charset="0"/>
                <a:ea typeface="Calibri" panose="020F0502020204030204" pitchFamily="34" charset="0"/>
              </a:rPr>
              <a:t>התנסות בכלי העזר</a:t>
            </a:r>
            <a:endParaRPr lang="he-IL" b="1" kern="1200" dirty="0">
              <a:solidFill>
                <a:schemeClr val="tx1"/>
              </a:solidFill>
            </a:endParaRPr>
          </a:p>
        </p:txBody>
      </p:sp>
      <p:grpSp>
        <p:nvGrpSpPr>
          <p:cNvPr id="43" name="Group 42" descr="כלי עזר למשימת תרגול"/>
          <p:cNvGrpSpPr/>
          <p:nvPr/>
        </p:nvGrpSpPr>
        <p:grpSpPr>
          <a:xfrm>
            <a:off x="246431" y="693862"/>
            <a:ext cx="8388424" cy="6063679"/>
            <a:chOff x="230240" y="794321"/>
            <a:chExt cx="8388424" cy="6063679"/>
          </a:xfrm>
        </p:grpSpPr>
        <p:sp>
          <p:nvSpPr>
            <p:cNvPr id="44" name="Rectangle 43"/>
            <p:cNvSpPr/>
            <p:nvPr/>
          </p:nvSpPr>
          <p:spPr>
            <a:xfrm>
              <a:off x="230240" y="794321"/>
              <a:ext cx="8388424" cy="6063679"/>
            </a:xfrm>
            <a:prstGeom prst="rect">
              <a:avLst/>
            </a:prstGeom>
            <a:noFill/>
          </p:spPr>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872909" rIns="872909"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1. פעילות מקדימה (דיאגנוסטית) +רפלקציה</a:t>
              </a:r>
              <a:endParaRPr lang="he-IL" sz="1600" b="0" kern="12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872909" rIns="113792"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113792" rIns="113792" bIns="872909"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3. תרגול +</a:t>
              </a: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מטה-קוגניציה</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113793" rIns="872910" bIns="872908"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600" b="1" kern="1200" dirty="0">
                  <a:solidFill>
                    <a:srgbClr val="0078B4"/>
                  </a:solidFill>
                </a:rPr>
                <a:t/>
              </a:r>
              <a:br>
                <a:rPr lang="en-US" sz="1600" b="1" kern="1200" dirty="0">
                  <a:solidFill>
                    <a:srgbClr val="0078B4"/>
                  </a:solidFill>
                </a:rPr>
              </a:br>
              <a:r>
                <a:rPr lang="en-US" sz="1600" b="1" kern="1200" dirty="0">
                  <a:solidFill>
                    <a:srgbClr val="0078B4"/>
                  </a:solidFill>
                </a:rPr>
                <a:t/>
              </a:r>
              <a:br>
                <a:rPr lang="en-US" sz="1600" b="1" kern="1200" dirty="0">
                  <a:solidFill>
                    <a:srgbClr val="0078B4"/>
                  </a:solidFill>
                </a:rPr>
              </a:br>
              <a:r>
                <a:rPr lang="he-IL" sz="1800" b="1" kern="1200" dirty="0">
                  <a:solidFill>
                    <a:srgbClr val="0078B4"/>
                  </a:solidFill>
                </a:rPr>
                <a:t>2. המשגה</a:t>
              </a:r>
              <a:r>
                <a:rPr lang="en-US" sz="1800" b="1" kern="1200" dirty="0">
                  <a:solidFill>
                    <a:srgbClr val="0078B4"/>
                  </a:solidFill>
                </a:rPr>
                <a:t> </a:t>
              </a:r>
              <a:r>
                <a:rPr lang="he-IL" sz="1800" b="1" kern="1200" dirty="0">
                  <a:solidFill>
                    <a:srgbClr val="0078B4"/>
                  </a:solidFill>
                </a:rPr>
                <a:t>+ והדגמה</a:t>
              </a:r>
            </a:p>
          </p:txBody>
        </p:sp>
        <p:grpSp>
          <p:nvGrpSpPr>
            <p:cNvPr id="56" name="Group 55"/>
            <p:cNvGrpSpPr/>
            <p:nvPr/>
          </p:nvGrpSpPr>
          <p:grpSpPr>
            <a:xfrm>
              <a:off x="3700988" y="3278528"/>
              <a:ext cx="1299132" cy="993484"/>
              <a:chOff x="2771800" y="2276872"/>
              <a:chExt cx="1839974" cy="1368152"/>
            </a:xfrm>
          </p:grpSpPr>
          <p:sp>
            <p:nvSpPr>
              <p:cNvPr id="57" name="Curved Down Arrow 56"/>
              <p:cNvSpPr/>
              <p:nvPr/>
            </p:nvSpPr>
            <p:spPr bwMode="auto">
              <a:xfrm>
                <a:off x="2883582" y="2276872"/>
                <a:ext cx="1728192" cy="576064"/>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8" name="Curved Up Arrow 57"/>
              <p:cNvSpPr/>
              <p:nvPr/>
            </p:nvSpPr>
            <p:spPr bwMode="auto">
              <a:xfrm flipH="1">
                <a:off x="2771800" y="2996952"/>
                <a:ext cx="1728190" cy="648072"/>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pic>
        <p:nvPicPr>
          <p:cNvPr id="26" name="תמונה 9" descr="אייקון פעילות מקדימה (דיאגנוסטית) + רפלקציה"/>
          <p:cNvPicPr/>
          <p:nvPr/>
        </p:nvPicPr>
        <p:blipFill>
          <a:blip r:embed="rId3" cstate="print">
            <a:extLst>
              <a:ext uri="{28A0092B-C50C-407E-A947-70E740481C1C}">
                <a14:useLocalDpi xmlns:a14="http://schemas.microsoft.com/office/drawing/2010/main" val="0"/>
              </a:ext>
            </a:extLst>
          </a:blip>
          <a:stretch>
            <a:fillRect/>
          </a:stretch>
        </p:blipFill>
        <p:spPr>
          <a:xfrm>
            <a:off x="5078512" y="1420312"/>
            <a:ext cx="639900" cy="1075953"/>
          </a:xfrm>
          <a:prstGeom prst="rect">
            <a:avLst/>
          </a:prstGeom>
        </p:spPr>
      </p:pic>
      <p:pic>
        <p:nvPicPr>
          <p:cNvPr id="27" name="תמונה 13" descr="אייקון משימת תרגול"/>
          <p:cNvPicPr/>
          <p:nvPr/>
        </p:nvPicPr>
        <p:blipFill>
          <a:blip r:embed="rId4" cstate="print">
            <a:extLst>
              <a:ext uri="{28A0092B-C50C-407E-A947-70E740481C1C}">
                <a14:useLocalDpi xmlns:a14="http://schemas.microsoft.com/office/drawing/2010/main" val="0"/>
              </a:ext>
            </a:extLst>
          </a:blip>
          <a:stretch>
            <a:fillRect/>
          </a:stretch>
        </p:blipFill>
        <p:spPr>
          <a:xfrm>
            <a:off x="7231675" y="3022789"/>
            <a:ext cx="829848" cy="1100653"/>
          </a:xfrm>
          <a:prstGeom prst="rect">
            <a:avLst/>
          </a:prstGeom>
        </p:spPr>
      </p:pic>
      <p:pic>
        <p:nvPicPr>
          <p:cNvPr id="28" name="תמונה 13" descr="אייקון משימת תרגול"/>
          <p:cNvPicPr/>
          <p:nvPr/>
        </p:nvPicPr>
        <p:blipFill>
          <a:blip r:embed="rId4" cstate="print">
            <a:extLst>
              <a:ext uri="{28A0092B-C50C-407E-A947-70E740481C1C}">
                <a14:useLocalDpi xmlns:a14="http://schemas.microsoft.com/office/drawing/2010/main" val="0"/>
              </a:ext>
            </a:extLst>
          </a:blip>
          <a:stretch>
            <a:fillRect/>
          </a:stretch>
        </p:blipFill>
        <p:spPr>
          <a:xfrm>
            <a:off x="970315" y="3008233"/>
            <a:ext cx="829848" cy="1100653"/>
          </a:xfrm>
          <a:prstGeom prst="rect">
            <a:avLst/>
          </a:prstGeom>
        </p:spPr>
      </p:pic>
      <p:pic>
        <p:nvPicPr>
          <p:cNvPr id="29" name="תמונה 11" descr="אייקון המשגה + והדגמה"/>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8512" y="3954802"/>
            <a:ext cx="766473" cy="865113"/>
          </a:xfrm>
          <a:prstGeom prst="rect">
            <a:avLst/>
          </a:prstGeom>
          <a:noFill/>
          <a:ln>
            <a:noFill/>
          </a:ln>
        </p:spPr>
      </p:pic>
      <p:pic>
        <p:nvPicPr>
          <p:cNvPr id="30" name="תמונה 12" descr="אייקון תרגול + מטה-קוגניציה"/>
          <p:cNvPicPr/>
          <p:nvPr/>
        </p:nvPicPr>
        <p:blipFill rotWithShape="1">
          <a:blip r:embed="rId6">
            <a:extLst>
              <a:ext uri="{28A0092B-C50C-407E-A947-70E740481C1C}">
                <a14:useLocalDpi xmlns:a14="http://schemas.microsoft.com/office/drawing/2010/main" val="0"/>
              </a:ext>
            </a:extLst>
          </a:blip>
          <a:srcRect r="3460" b="51178"/>
          <a:stretch/>
        </p:blipFill>
        <p:spPr bwMode="auto">
          <a:xfrm>
            <a:off x="2876598" y="3916160"/>
            <a:ext cx="1154540" cy="901169"/>
          </a:xfrm>
          <a:prstGeom prst="rect">
            <a:avLst/>
          </a:prstGeom>
          <a:noFill/>
          <a:ln>
            <a:noFill/>
          </a:ln>
          <a:extLst>
            <a:ext uri="{53640926-AAD7-44D8-BBD7-CCE9431645EC}">
              <a14:shadowObscured xmlns:a14="http://schemas.microsoft.com/office/drawing/2010/main"/>
            </a:ext>
          </a:extLst>
        </p:spPr>
      </p:pic>
      <p:pic>
        <p:nvPicPr>
          <p:cNvPr id="31" name="תמונה 10" descr="אייקון יישום + הערכה"/>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0397" y="1610777"/>
            <a:ext cx="1066644" cy="901259"/>
          </a:xfrm>
          <a:prstGeom prst="rect">
            <a:avLst/>
          </a:prstGeom>
          <a:noFill/>
          <a:ln>
            <a:noFill/>
          </a:ln>
        </p:spPr>
      </p:pic>
      <p:sp>
        <p:nvSpPr>
          <p:cNvPr id="32" name="Rounded Rectangle 31"/>
          <p:cNvSpPr/>
          <p:nvPr/>
        </p:nvSpPr>
        <p:spPr bwMode="auto">
          <a:xfrm>
            <a:off x="211583" y="4387359"/>
            <a:ext cx="2053945" cy="1688392"/>
          </a:xfrm>
          <a:prstGeom prst="roundRect">
            <a:avLst/>
          </a:prstGeom>
          <a:solidFill>
            <a:srgbClr val="E6F2F8"/>
          </a:solidFill>
          <a:ln w="28575" cap="flat" cmpd="sng" algn="ctr">
            <a:solidFill>
              <a:schemeClr val="accent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lvl="1" indent="-171450" defTabSz="711200">
              <a:lnSpc>
                <a:spcPct val="90000"/>
              </a:lnSpc>
              <a:spcBef>
                <a:spcPct val="0"/>
              </a:spcBef>
              <a:spcAft>
                <a:spcPct val="15000"/>
              </a:spcAft>
              <a:buChar char="••"/>
            </a:pPr>
            <a:r>
              <a:rPr lang="he-IL">
                <a:solidFill>
                  <a:srgbClr val="000000"/>
                </a:solidFill>
                <a:latin typeface="Calibri" panose="020F0502020204030204" pitchFamily="34" charset="0"/>
                <a:ea typeface="Calibri" panose="020F0502020204030204" pitchFamily="34" charset="0"/>
              </a:rPr>
              <a:t>התמודדות עם</a:t>
            </a:r>
            <a:r>
              <a:rPr lang="en-US">
                <a:solidFill>
                  <a:srgbClr val="000000"/>
                </a:solidFill>
                <a:latin typeface="Calibri" panose="020F0502020204030204" pitchFamily="34" charset="0"/>
                <a:ea typeface="Calibri" panose="020F0502020204030204" pitchFamily="34" charset="0"/>
              </a:rPr>
              <a:t/>
            </a:r>
            <a:br>
              <a:rPr lang="en-US">
                <a:solidFill>
                  <a:srgbClr val="000000"/>
                </a:solidFill>
                <a:latin typeface="Calibri" panose="020F0502020204030204" pitchFamily="34" charset="0"/>
                <a:ea typeface="Calibri" panose="020F0502020204030204" pitchFamily="34" charset="0"/>
              </a:rPr>
            </a:br>
            <a:r>
              <a:rPr lang="he-IL">
                <a:solidFill>
                  <a:srgbClr val="000000"/>
                </a:solidFill>
                <a:latin typeface="Calibri" panose="020F0502020204030204" pitchFamily="34" charset="0"/>
                <a:ea typeface="Calibri" panose="020F0502020204030204" pitchFamily="34" charset="0"/>
              </a:rPr>
              <a:t> שאלה נוספת, לתרגול</a:t>
            </a:r>
            <a:r>
              <a:rPr lang="en-US">
                <a:solidFill>
                  <a:srgbClr val="000000"/>
                </a:solidFill>
                <a:latin typeface="Calibri" panose="020F0502020204030204" pitchFamily="34" charset="0"/>
                <a:ea typeface="Calibri" panose="020F0502020204030204" pitchFamily="34" charset="0"/>
              </a:rPr>
              <a:t/>
            </a:r>
            <a:br>
              <a:rPr lang="en-US">
                <a:solidFill>
                  <a:srgbClr val="000000"/>
                </a:solidFill>
                <a:latin typeface="Calibri" panose="020F0502020204030204" pitchFamily="34" charset="0"/>
                <a:ea typeface="Calibri" panose="020F0502020204030204" pitchFamily="34" charset="0"/>
              </a:rPr>
            </a:br>
            <a:r>
              <a:rPr lang="he-IL">
                <a:solidFill>
                  <a:srgbClr val="000000"/>
                </a:solidFill>
                <a:latin typeface="Calibri" panose="020F0502020204030204" pitchFamily="34" charset="0"/>
                <a:ea typeface="Calibri" panose="020F0502020204030204" pitchFamily="34" charset="0"/>
              </a:rPr>
              <a:t>כלי העזר שנלמדו בשלב המשגה. </a:t>
            </a:r>
            <a:endParaRPr lang="he-IL" dirty="0">
              <a:solidFill>
                <a:srgbClr val="0070C0"/>
              </a:solidFill>
            </a:endParaRPr>
          </a:p>
        </p:txBody>
      </p:sp>
      <p:sp>
        <p:nvSpPr>
          <p:cNvPr id="33" name="Freeform 9"/>
          <p:cNvSpPr/>
          <p:nvPr/>
        </p:nvSpPr>
        <p:spPr>
          <a:xfrm>
            <a:off x="5817115" y="1038947"/>
            <a:ext cx="3018268" cy="1749916"/>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108" tIns="103035" rIns="103036" bIns="581887" numCol="1" spcCol="1270" anchor="t" anchorCtr="0">
            <a:noAutofit/>
          </a:bodyPr>
          <a:lstStyle/>
          <a:p>
            <a:pPr marL="171450" lvl="1" indent="-171450" algn="r" defTabSz="711200" rtl="1">
              <a:lnSpc>
                <a:spcPct val="90000"/>
              </a:lnSpc>
              <a:spcBef>
                <a:spcPct val="0"/>
              </a:spcBef>
              <a:spcAft>
                <a:spcPct val="15000"/>
              </a:spcAft>
              <a:buChar char="••"/>
            </a:pPr>
            <a:r>
              <a:rPr lang="he-IL" kern="1200" dirty="0">
                <a:solidFill>
                  <a:schemeClr val="tx1"/>
                </a:solidFill>
                <a:latin typeface="Calibri" panose="020F0502020204030204" pitchFamily="34" charset="0"/>
                <a:ea typeface="Calibri" panose="020F0502020204030204" pitchFamily="34" charset="0"/>
              </a:rPr>
              <a:t>התנסות במשימה מקדימה ברמת קושי בינונית, ללא כלי עזר</a:t>
            </a:r>
          </a:p>
          <a:p>
            <a:pPr marL="171450" lvl="1" indent="-171450" algn="r" defTabSz="711200" rtl="1">
              <a:lnSpc>
                <a:spcPct val="90000"/>
              </a:lnSpc>
              <a:spcBef>
                <a:spcPct val="0"/>
              </a:spcBef>
              <a:spcAft>
                <a:spcPct val="15000"/>
              </a:spcAft>
              <a:buChar char="••"/>
            </a:pPr>
            <a:r>
              <a:rPr lang="he-IL" dirty="0">
                <a:solidFill>
                  <a:schemeClr val="tx1"/>
                </a:solidFill>
                <a:latin typeface="Calibri" panose="020F0502020204030204" pitchFamily="34" charset="0"/>
              </a:rPr>
              <a:t>רפלקציה על התחושות והקשיים</a:t>
            </a:r>
            <a:endParaRPr lang="he-IL" kern="1200" dirty="0">
              <a:solidFill>
                <a:schemeClr val="tx1"/>
              </a:solidFill>
            </a:endParaRPr>
          </a:p>
        </p:txBody>
      </p:sp>
      <p:sp>
        <p:nvSpPr>
          <p:cNvPr id="2" name="כותרת 1" hidden="1">
            <a:extLst>
              <a:ext uri="{FF2B5EF4-FFF2-40B4-BE49-F238E27FC236}">
                <a16:creationId xmlns:a16="http://schemas.microsoft.com/office/drawing/2014/main" id="{F2FAC6C2-0DEF-4ADD-B636-44347153F1FA}"/>
              </a:ext>
            </a:extLst>
          </p:cNvPr>
          <p:cNvSpPr>
            <a:spLocks noGrp="1"/>
          </p:cNvSpPr>
          <p:nvPr>
            <p:ph type="title"/>
          </p:nvPr>
        </p:nvSpPr>
        <p:spPr/>
        <p:txBody>
          <a:bodyPr/>
          <a:lstStyle/>
          <a:p>
            <a:r>
              <a:rPr lang="he-IL" dirty="0"/>
              <a:t>משימת תרגול</a:t>
            </a:r>
          </a:p>
        </p:txBody>
      </p:sp>
    </p:spTree>
    <p:extLst>
      <p:ext uri="{BB962C8B-B14F-4D97-AF65-F5344CB8AC3E}">
        <p14:creationId xmlns:p14="http://schemas.microsoft.com/office/powerpoint/2010/main" val="184884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2486526" y="966758"/>
            <a:ext cx="3297416" cy="584775"/>
          </a:xfrm>
          <a:prstGeom prst="rect">
            <a:avLst/>
          </a:prstGeom>
        </p:spPr>
        <p:txBody>
          <a:bodyPr wrap="square">
            <a:spAutoFit/>
          </a:bodyPr>
          <a:lstStyle/>
          <a:p>
            <a:r>
              <a:rPr lang="he-IL" sz="3200" b="1" dirty="0">
                <a:latin typeface="Calibri" panose="020F0502020204030204" pitchFamily="34" charset="0"/>
                <a:ea typeface="Arial" panose="020B0604020202020204" pitchFamily="34" charset="0"/>
                <a:cs typeface="Arial" panose="020B0604020202020204" pitchFamily="34" charset="0"/>
              </a:rPr>
              <a:t>מה למדתם?</a:t>
            </a:r>
            <a:endParaRPr lang="he-IL" sz="3200" dirty="0"/>
          </a:p>
        </p:txBody>
      </p:sp>
      <p:pic>
        <p:nvPicPr>
          <p:cNvPr id="8" name="תמונה 7" descr="אייקון מה למדתם"/>
          <p:cNvPicPr/>
          <p:nvPr/>
        </p:nvPicPr>
        <p:blipFill>
          <a:blip r:embed="rId2" cstate="print">
            <a:extLst>
              <a:ext uri="{28A0092B-C50C-407E-A947-70E740481C1C}">
                <a14:useLocalDpi xmlns:a14="http://schemas.microsoft.com/office/drawing/2010/main" val="0"/>
              </a:ext>
            </a:extLst>
          </a:blip>
          <a:stretch>
            <a:fillRect/>
          </a:stretch>
        </p:blipFill>
        <p:spPr>
          <a:xfrm>
            <a:off x="5944362" y="138474"/>
            <a:ext cx="1322711" cy="1636294"/>
          </a:xfrm>
          <a:prstGeom prst="rect">
            <a:avLst/>
          </a:prstGeom>
        </p:spPr>
      </p:pic>
      <p:sp>
        <p:nvSpPr>
          <p:cNvPr id="3" name="כותרת 2" hidden="1">
            <a:extLst>
              <a:ext uri="{FF2B5EF4-FFF2-40B4-BE49-F238E27FC236}">
                <a16:creationId xmlns:a16="http://schemas.microsoft.com/office/drawing/2014/main" id="{89B7BBB7-5241-4EB0-87D8-B25068FB7823}"/>
              </a:ext>
            </a:extLst>
          </p:cNvPr>
          <p:cNvSpPr>
            <a:spLocks noGrp="1"/>
          </p:cNvSpPr>
          <p:nvPr>
            <p:ph type="title" idx="4294967295"/>
          </p:nvPr>
        </p:nvSpPr>
        <p:spPr/>
        <p:txBody>
          <a:bodyPr/>
          <a:lstStyle/>
          <a:p>
            <a:r>
              <a:rPr lang="he-IL" dirty="0"/>
              <a:t>מה למדתם?</a:t>
            </a:r>
          </a:p>
        </p:txBody>
      </p:sp>
      <p:pic>
        <p:nvPicPr>
          <p:cNvPr id="4" name="תמונה 3" descr="התבוננו ב&quot;כרטיס לניווט שאלת מסקנה&quot; (בנספח) וכתבו מה למדתם על כתיבת תשובת מסקנה עד כה" title="כרטיס למילוי: מה למדתם?"/>
          <p:cNvPicPr>
            <a:picLocks noChangeAspect="1"/>
          </p:cNvPicPr>
          <p:nvPr/>
        </p:nvPicPr>
        <p:blipFill>
          <a:blip r:embed="rId3"/>
          <a:stretch>
            <a:fillRect/>
          </a:stretch>
        </p:blipFill>
        <p:spPr>
          <a:xfrm>
            <a:off x="74950" y="1804748"/>
            <a:ext cx="8928594" cy="3786583"/>
          </a:xfrm>
          <a:prstGeom prst="rect">
            <a:avLst/>
          </a:prstGeom>
        </p:spPr>
      </p:pic>
    </p:spTree>
    <p:extLst>
      <p:ext uri="{BB962C8B-B14F-4D97-AF65-F5344CB8AC3E}">
        <p14:creationId xmlns:p14="http://schemas.microsoft.com/office/powerpoint/2010/main" val="16896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2486526" y="966758"/>
            <a:ext cx="3297416" cy="584775"/>
          </a:xfrm>
          <a:prstGeom prst="rect">
            <a:avLst/>
          </a:prstGeom>
        </p:spPr>
        <p:txBody>
          <a:bodyPr wrap="square">
            <a:spAutoFit/>
          </a:bodyPr>
          <a:lstStyle/>
          <a:p>
            <a:r>
              <a:rPr lang="he-IL" sz="3200" b="1" dirty="0">
                <a:latin typeface="Calibri" panose="020F0502020204030204" pitchFamily="34" charset="0"/>
                <a:ea typeface="Arial" panose="020B0604020202020204" pitchFamily="34" charset="0"/>
                <a:cs typeface="Arial" panose="020B0604020202020204" pitchFamily="34" charset="0"/>
              </a:rPr>
              <a:t>מה למדתם?</a:t>
            </a:r>
            <a:endParaRPr lang="he-IL" sz="3200" dirty="0"/>
          </a:p>
        </p:txBody>
      </p:sp>
      <p:pic>
        <p:nvPicPr>
          <p:cNvPr id="4" name="תמונה 3" descr="אייקון מה למדתם"/>
          <p:cNvPicPr/>
          <p:nvPr/>
        </p:nvPicPr>
        <p:blipFill>
          <a:blip r:embed="rId2" cstate="print">
            <a:extLst>
              <a:ext uri="{28A0092B-C50C-407E-A947-70E740481C1C}">
                <a14:useLocalDpi xmlns:a14="http://schemas.microsoft.com/office/drawing/2010/main" val="0"/>
              </a:ext>
            </a:extLst>
          </a:blip>
          <a:stretch>
            <a:fillRect/>
          </a:stretch>
        </p:blipFill>
        <p:spPr>
          <a:xfrm>
            <a:off x="5944362" y="138474"/>
            <a:ext cx="1322711" cy="1636294"/>
          </a:xfrm>
          <a:prstGeom prst="rect">
            <a:avLst/>
          </a:prstGeom>
        </p:spPr>
      </p:pic>
      <p:sp>
        <p:nvSpPr>
          <p:cNvPr id="2" name="כותרת 1" hidden="1">
            <a:extLst>
              <a:ext uri="{FF2B5EF4-FFF2-40B4-BE49-F238E27FC236}">
                <a16:creationId xmlns:a16="http://schemas.microsoft.com/office/drawing/2014/main" id="{3755FA73-52FB-429F-9A8E-162D01AE94F5}"/>
              </a:ext>
            </a:extLst>
          </p:cNvPr>
          <p:cNvSpPr>
            <a:spLocks noGrp="1"/>
          </p:cNvSpPr>
          <p:nvPr>
            <p:ph type="title" idx="4294967295"/>
          </p:nvPr>
        </p:nvSpPr>
        <p:spPr/>
        <p:txBody>
          <a:bodyPr/>
          <a:lstStyle/>
          <a:p>
            <a:r>
              <a:rPr lang="he-IL" dirty="0"/>
              <a:t>מה למדתם</a:t>
            </a:r>
          </a:p>
        </p:txBody>
      </p:sp>
      <p:pic>
        <p:nvPicPr>
          <p:cNvPr id="6" name="תמונה 5" descr="מה התחדש לכם על ניסוח תשובת מסקנה מנומקת? היעזרו ב&quot;כרטיס ניווט לניסוח תשובת מסקנה&quot;&#10;אלו שאלות פיצוח עזרו לכם במיוחד להשיב לשאלה ולנסח את המסקנה המנומקת?" title="כרטיסיית מה למדתם? המשך"/>
          <p:cNvPicPr>
            <a:picLocks noChangeAspect="1"/>
          </p:cNvPicPr>
          <p:nvPr/>
        </p:nvPicPr>
        <p:blipFill>
          <a:blip r:embed="rId3"/>
          <a:stretch>
            <a:fillRect/>
          </a:stretch>
        </p:blipFill>
        <p:spPr>
          <a:xfrm>
            <a:off x="254834" y="1774767"/>
            <a:ext cx="8438446" cy="3067055"/>
          </a:xfrm>
          <a:prstGeom prst="rect">
            <a:avLst/>
          </a:prstGeom>
        </p:spPr>
      </p:pic>
    </p:spTree>
    <p:extLst>
      <p:ext uri="{BB962C8B-B14F-4D97-AF65-F5344CB8AC3E}">
        <p14:creationId xmlns:p14="http://schemas.microsoft.com/office/powerpoint/2010/main" val="204872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113803" y="114422"/>
            <a:ext cx="7337752" cy="523220"/>
          </a:xfrm>
          <a:prstGeom prst="rect">
            <a:avLst/>
          </a:prstGeom>
        </p:spPr>
        <p:txBody>
          <a:bodyPr wrap="square">
            <a:spAutoFit/>
          </a:bodyPr>
          <a:lstStyle/>
          <a:p>
            <a:pPr algn="ctr"/>
            <a:r>
              <a:rPr lang="he-IL" sz="2800" b="1" dirty="0">
                <a:latin typeface="Calibri" panose="020F0502020204030204" pitchFamily="34" charset="0"/>
                <a:ea typeface="Calibri" panose="020F0502020204030204" pitchFamily="34" charset="0"/>
              </a:rPr>
              <a:t>משימת יישום + הערכה</a:t>
            </a:r>
            <a:endParaRPr lang="he-IL" sz="2800" dirty="0"/>
          </a:p>
        </p:txBody>
      </p:sp>
      <p:sp>
        <p:nvSpPr>
          <p:cNvPr id="6" name="Rectangle 5" descr="כלי עזר משימת יישום + הערכה"/>
          <p:cNvSpPr/>
          <p:nvPr/>
        </p:nvSpPr>
        <p:spPr>
          <a:xfrm>
            <a:off x="230240" y="794321"/>
            <a:ext cx="8388424" cy="6063679"/>
          </a:xfrm>
          <a:prstGeom prst="rect">
            <a:avLst/>
          </a:prstGeom>
          <a:noFill/>
        </p:spPr>
      </p:sp>
      <p:sp>
        <p:nvSpPr>
          <p:cNvPr id="7" name="Freeform 6"/>
          <p:cNvSpPr/>
          <p:nvPr/>
        </p:nvSpPr>
        <p:spPr>
          <a:xfrm>
            <a:off x="5071" y="4133239"/>
            <a:ext cx="2956911" cy="1915408"/>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035" tIns="581887" rIns="990109" bIns="103035" numCol="1" spcCol="1270" anchor="t" anchorCtr="0">
            <a:noAutofit/>
          </a:bodyPr>
          <a:lstStyle/>
          <a:p>
            <a:pPr marL="171450" lvl="1" indent="-171450" algn="r" defTabSz="711200" rtl="1">
              <a:lnSpc>
                <a:spcPct val="90000"/>
              </a:lnSpc>
              <a:spcBef>
                <a:spcPct val="0"/>
              </a:spcBef>
              <a:spcAft>
                <a:spcPct val="15000"/>
              </a:spcAft>
              <a:buChar char="••"/>
            </a:pPr>
            <a:r>
              <a:rPr lang="he-IL" sz="1600" kern="1200" dirty="0">
                <a:solidFill>
                  <a:schemeClr val="tx1"/>
                </a:solidFill>
                <a:latin typeface="Calibri" panose="020F0502020204030204" pitchFamily="34" charset="0"/>
                <a:ea typeface="Calibri" panose="020F0502020204030204" pitchFamily="34" charset="0"/>
              </a:rPr>
              <a:t>התמודדות עם </a:t>
            </a:r>
            <a:r>
              <a:rPr lang="he-IL" sz="1600" dirty="0">
                <a:solidFill>
                  <a:schemeClr val="tx1"/>
                </a:solidFill>
                <a:latin typeface="Calibri" panose="020F0502020204030204" pitchFamily="34" charset="0"/>
                <a:ea typeface="Calibri" panose="020F0502020204030204" pitchFamily="34" charset="0"/>
              </a:rPr>
              <a:t>משימה </a:t>
            </a:r>
            <a:r>
              <a:rPr lang="he-IL" sz="1600" kern="1200" dirty="0">
                <a:solidFill>
                  <a:schemeClr val="tx1"/>
                </a:solidFill>
                <a:latin typeface="Calibri" panose="020F0502020204030204" pitchFamily="34" charset="0"/>
                <a:ea typeface="Calibri" panose="020F0502020204030204" pitchFamily="34" charset="0"/>
              </a:rPr>
              <a:t>נוספת, המשלבת תרגול של השימוש בכלי התיווך שהתלמיד הכיר בשלב ההמשגה. </a:t>
            </a:r>
            <a:endParaRPr lang="he-IL" sz="1600" b="1" kern="1200" dirty="0">
              <a:solidFill>
                <a:schemeClr val="tx1"/>
              </a:solidFill>
            </a:endParaRPr>
          </a:p>
        </p:txBody>
      </p:sp>
      <p:sp>
        <p:nvSpPr>
          <p:cNvPr id="8" name="Freeform 7"/>
          <p:cNvSpPr/>
          <p:nvPr/>
        </p:nvSpPr>
        <p:spPr>
          <a:xfrm>
            <a:off x="5677738" y="4000692"/>
            <a:ext cx="2956911" cy="2215552"/>
          </a:xfrm>
          <a:custGeom>
            <a:avLst/>
            <a:gdLst>
              <a:gd name="connsiteX0" fmla="*/ 0 w 2956911"/>
              <a:gd name="connsiteY0" fmla="*/ 221555 h 2215552"/>
              <a:gd name="connsiteX1" fmla="*/ 221555 w 2956911"/>
              <a:gd name="connsiteY1" fmla="*/ 0 h 2215552"/>
              <a:gd name="connsiteX2" fmla="*/ 2735356 w 2956911"/>
              <a:gd name="connsiteY2" fmla="*/ 0 h 2215552"/>
              <a:gd name="connsiteX3" fmla="*/ 2956911 w 2956911"/>
              <a:gd name="connsiteY3" fmla="*/ 221555 h 2215552"/>
              <a:gd name="connsiteX4" fmla="*/ 2956911 w 2956911"/>
              <a:gd name="connsiteY4" fmla="*/ 1993997 h 2215552"/>
              <a:gd name="connsiteX5" fmla="*/ 2735356 w 2956911"/>
              <a:gd name="connsiteY5" fmla="*/ 2215552 h 2215552"/>
              <a:gd name="connsiteX6" fmla="*/ 221555 w 2956911"/>
              <a:gd name="connsiteY6" fmla="*/ 2215552 h 2215552"/>
              <a:gd name="connsiteX7" fmla="*/ 0 w 2956911"/>
              <a:gd name="connsiteY7" fmla="*/ 1993997 h 2215552"/>
              <a:gd name="connsiteX8" fmla="*/ 0 w 2956911"/>
              <a:gd name="connsiteY8" fmla="*/ 221555 h 221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2215552">
                <a:moveTo>
                  <a:pt x="0" y="221555"/>
                </a:moveTo>
                <a:cubicBezTo>
                  <a:pt x="0" y="99194"/>
                  <a:pt x="99194" y="0"/>
                  <a:pt x="221555" y="0"/>
                </a:cubicBezTo>
                <a:lnTo>
                  <a:pt x="2735356" y="0"/>
                </a:lnTo>
                <a:cubicBezTo>
                  <a:pt x="2857717" y="0"/>
                  <a:pt x="2956911" y="99194"/>
                  <a:pt x="2956911" y="221555"/>
                </a:cubicBezTo>
                <a:lnTo>
                  <a:pt x="2956911" y="1993997"/>
                </a:lnTo>
                <a:cubicBezTo>
                  <a:pt x="2956911" y="2116358"/>
                  <a:pt x="2857717" y="2215552"/>
                  <a:pt x="2735356" y="2215552"/>
                </a:cubicBezTo>
                <a:lnTo>
                  <a:pt x="221555" y="2215552"/>
                </a:lnTo>
                <a:cubicBezTo>
                  <a:pt x="99194" y="2215552"/>
                  <a:pt x="0" y="2116358"/>
                  <a:pt x="0" y="1993997"/>
                </a:cubicBezTo>
                <a:lnTo>
                  <a:pt x="0" y="221555"/>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6702" tIns="663517" rIns="109628" bIns="109627" numCol="1" spcCol="1270" anchor="t" anchorCtr="0">
            <a:noAutofit/>
          </a:bodyPr>
          <a:lstStyle/>
          <a:p>
            <a:pPr marL="171450" lvl="1" indent="-171450" algn="r" defTabSz="711200" rtl="1">
              <a:lnSpc>
                <a:spcPct val="90000"/>
              </a:lnSpc>
              <a:spcBef>
                <a:spcPct val="0"/>
              </a:spcBef>
              <a:spcAft>
                <a:spcPct val="15000"/>
              </a:spcAft>
              <a:buChar char="••"/>
            </a:pPr>
            <a:r>
              <a:rPr lang="he-IL" sz="1600" kern="1200" dirty="0">
                <a:solidFill>
                  <a:schemeClr val="tx1"/>
                </a:solidFill>
                <a:latin typeface="Calibri" panose="020F0502020204030204" pitchFamily="34" charset="0"/>
                <a:ea typeface="Calibri" panose="020F0502020204030204" pitchFamily="34" charset="0"/>
              </a:rPr>
              <a:t>הכרות עם מושגים, כלי תיווך ומיומנויות שעשויים לעזור לתלמידים להתמודד עם הקושי והדגמת השימוש בהם. </a:t>
            </a:r>
            <a:endParaRPr lang="he-IL" sz="1600" b="1" kern="1200" dirty="0">
              <a:solidFill>
                <a:schemeClr val="tx1"/>
              </a:solidFill>
            </a:endParaRPr>
          </a:p>
        </p:txBody>
      </p:sp>
      <p:sp>
        <p:nvSpPr>
          <p:cNvPr id="10" name="Freeform 9"/>
          <p:cNvSpPr/>
          <p:nvPr/>
        </p:nvSpPr>
        <p:spPr>
          <a:xfrm>
            <a:off x="5494644" y="1044435"/>
            <a:ext cx="2956911" cy="1915408"/>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108" tIns="103035" rIns="103036" bIns="581887" numCol="1" spcCol="1270" anchor="t" anchorCtr="0">
            <a:noAutofit/>
          </a:bodyPr>
          <a:lstStyle/>
          <a:p>
            <a:pPr marL="171450" lvl="1" indent="-171450" algn="r" defTabSz="711200" rtl="1">
              <a:lnSpc>
                <a:spcPct val="90000"/>
              </a:lnSpc>
              <a:spcBef>
                <a:spcPct val="0"/>
              </a:spcBef>
              <a:spcAft>
                <a:spcPct val="15000"/>
              </a:spcAft>
              <a:buChar char="••"/>
            </a:pPr>
            <a:r>
              <a:rPr lang="he-IL" sz="1600" kern="1200" dirty="0">
                <a:solidFill>
                  <a:schemeClr val="tx1"/>
                </a:solidFill>
                <a:latin typeface="Calibri" panose="020F0502020204030204" pitchFamily="34" charset="0"/>
                <a:ea typeface="Calibri" panose="020F0502020204030204" pitchFamily="34" charset="0"/>
              </a:rPr>
              <a:t>התנסות במשימה ברמת קושי בינונית, הניתנת ללא תיווך ("קביים").</a:t>
            </a:r>
            <a:r>
              <a:rPr lang="en-US" sz="1600" kern="1200" dirty="0">
                <a:solidFill>
                  <a:schemeClr val="tx1"/>
                </a:solidFill>
                <a:latin typeface="Calibri" panose="020F0502020204030204" pitchFamily="34" charset="0"/>
                <a:ea typeface="Calibri" panose="020F0502020204030204" pitchFamily="34" charset="0"/>
              </a:rPr>
              <a:t/>
            </a:r>
            <a:br>
              <a:rPr lang="en-US" sz="1600" kern="1200" dirty="0">
                <a:solidFill>
                  <a:schemeClr val="tx1"/>
                </a:solidFill>
                <a:latin typeface="Calibri" panose="020F0502020204030204" pitchFamily="34" charset="0"/>
                <a:ea typeface="Calibri" panose="020F0502020204030204" pitchFamily="34" charset="0"/>
              </a:rPr>
            </a:br>
            <a:r>
              <a:rPr lang="he-IL" sz="1600" kern="1200" dirty="0">
                <a:solidFill>
                  <a:schemeClr val="tx1"/>
                </a:solidFill>
                <a:latin typeface="Calibri" panose="020F0502020204030204" pitchFamily="34" charset="0"/>
                <a:ea typeface="Calibri" panose="020F0502020204030204" pitchFamily="34" charset="0"/>
              </a:rPr>
              <a:t>הפעילות מסתיימת בשיח רפלקטיבי להצפת  תחושות וקשיים.</a:t>
            </a:r>
            <a:endParaRPr lang="he-IL" sz="1600" b="1" kern="1200" dirty="0">
              <a:solidFill>
                <a:schemeClr val="tx1"/>
              </a:solidFill>
            </a:endParaRPr>
          </a:p>
        </p:txBody>
      </p:sp>
      <p:grpSp>
        <p:nvGrpSpPr>
          <p:cNvPr id="43" name="Group 42" descr="כלי עזר משימת יישום + הערכה"/>
          <p:cNvGrpSpPr/>
          <p:nvPr/>
        </p:nvGrpSpPr>
        <p:grpSpPr>
          <a:xfrm>
            <a:off x="153836" y="758300"/>
            <a:ext cx="8388424" cy="6063679"/>
            <a:chOff x="230240" y="794321"/>
            <a:chExt cx="8388424" cy="6063679"/>
          </a:xfrm>
        </p:grpSpPr>
        <p:sp>
          <p:nvSpPr>
            <p:cNvPr id="44" name="Rectangle 43"/>
            <p:cNvSpPr/>
            <p:nvPr/>
          </p:nvSpPr>
          <p:spPr>
            <a:xfrm>
              <a:off x="230240" y="794321"/>
              <a:ext cx="8388424" cy="6063679"/>
            </a:xfrm>
            <a:prstGeom prst="rect">
              <a:avLst/>
            </a:prstGeom>
            <a:noFill/>
          </p:spPr>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872909" rIns="872909"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1. פעילות מקדימה +רפלקציה</a:t>
              </a:r>
              <a:endParaRPr lang="he-IL" sz="1600" b="0" kern="12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872909" rIns="113792"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113792" rIns="113792" bIns="872909"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3. תרגול +</a:t>
              </a: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מה למדנו?</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113793" rIns="872910" bIns="872908"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600" b="1" kern="1200" dirty="0">
                  <a:solidFill>
                    <a:srgbClr val="0078B4"/>
                  </a:solidFill>
                </a:rPr>
                <a:t/>
              </a:r>
              <a:br>
                <a:rPr lang="en-US" sz="1600" b="1" kern="1200" dirty="0">
                  <a:solidFill>
                    <a:srgbClr val="0078B4"/>
                  </a:solidFill>
                </a:rPr>
              </a:br>
              <a:r>
                <a:rPr lang="en-US" sz="1600" b="1" kern="1200" dirty="0">
                  <a:solidFill>
                    <a:srgbClr val="0078B4"/>
                  </a:solidFill>
                </a:rPr>
                <a:t/>
              </a:r>
              <a:br>
                <a:rPr lang="en-US" sz="1600" b="1" kern="1200" dirty="0">
                  <a:solidFill>
                    <a:srgbClr val="0078B4"/>
                  </a:solidFill>
                </a:rPr>
              </a:br>
              <a:r>
                <a:rPr lang="he-IL" sz="1800" b="1" kern="1200" dirty="0">
                  <a:solidFill>
                    <a:srgbClr val="0078B4"/>
                  </a:solidFill>
                </a:rPr>
                <a:t>2. המשגה</a:t>
              </a:r>
              <a:r>
                <a:rPr lang="en-US" sz="1800" b="1" kern="1200" dirty="0">
                  <a:solidFill>
                    <a:srgbClr val="0078B4"/>
                  </a:solidFill>
                </a:rPr>
                <a:t> </a:t>
              </a:r>
              <a:r>
                <a:rPr lang="he-IL" sz="1800" b="1" kern="1200" dirty="0">
                  <a:solidFill>
                    <a:srgbClr val="0078B4"/>
                  </a:solidFill>
                </a:rPr>
                <a:t>+ והדגמה</a:t>
              </a:r>
            </a:p>
          </p:txBody>
        </p:sp>
        <p:grpSp>
          <p:nvGrpSpPr>
            <p:cNvPr id="56" name="Group 55"/>
            <p:cNvGrpSpPr/>
            <p:nvPr/>
          </p:nvGrpSpPr>
          <p:grpSpPr>
            <a:xfrm>
              <a:off x="3700988" y="3278528"/>
              <a:ext cx="1299132" cy="993484"/>
              <a:chOff x="2771800" y="2276872"/>
              <a:chExt cx="1839974" cy="1368152"/>
            </a:xfrm>
          </p:grpSpPr>
          <p:sp>
            <p:nvSpPr>
              <p:cNvPr id="57" name="Curved Down Arrow 56"/>
              <p:cNvSpPr/>
              <p:nvPr/>
            </p:nvSpPr>
            <p:spPr bwMode="auto">
              <a:xfrm>
                <a:off x="2883582" y="2276872"/>
                <a:ext cx="1728192" cy="576064"/>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8" name="Curved Up Arrow 57"/>
              <p:cNvSpPr/>
              <p:nvPr/>
            </p:nvSpPr>
            <p:spPr bwMode="auto">
              <a:xfrm flipH="1">
                <a:off x="2771800" y="2996952"/>
                <a:ext cx="1728190" cy="648072"/>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pic>
        <p:nvPicPr>
          <p:cNvPr id="26" name="תמונה 9" descr="אייקון פעילות מקדימה + רפלקציה"/>
          <p:cNvPicPr/>
          <p:nvPr/>
        </p:nvPicPr>
        <p:blipFill>
          <a:blip r:embed="rId3" cstate="print">
            <a:extLst>
              <a:ext uri="{28A0092B-C50C-407E-A947-70E740481C1C}">
                <a14:useLocalDpi xmlns:a14="http://schemas.microsoft.com/office/drawing/2010/main" val="0"/>
              </a:ext>
            </a:extLst>
          </a:blip>
          <a:stretch>
            <a:fillRect/>
          </a:stretch>
        </p:blipFill>
        <p:spPr>
          <a:xfrm>
            <a:off x="5078512" y="1556792"/>
            <a:ext cx="561517" cy="1075953"/>
          </a:xfrm>
          <a:prstGeom prst="rect">
            <a:avLst/>
          </a:prstGeom>
        </p:spPr>
      </p:pic>
      <p:pic>
        <p:nvPicPr>
          <p:cNvPr id="27" name="תמונה 13" descr="אייקון משימת יישום + הערכה"/>
          <p:cNvPicPr/>
          <p:nvPr/>
        </p:nvPicPr>
        <p:blipFill>
          <a:blip r:embed="rId4" cstate="print">
            <a:extLst>
              <a:ext uri="{28A0092B-C50C-407E-A947-70E740481C1C}">
                <a14:useLocalDpi xmlns:a14="http://schemas.microsoft.com/office/drawing/2010/main" val="0"/>
              </a:ext>
            </a:extLst>
          </a:blip>
          <a:stretch>
            <a:fillRect/>
          </a:stretch>
        </p:blipFill>
        <p:spPr>
          <a:xfrm>
            <a:off x="7231675" y="3159269"/>
            <a:ext cx="829848" cy="1100653"/>
          </a:xfrm>
          <a:prstGeom prst="rect">
            <a:avLst/>
          </a:prstGeom>
        </p:spPr>
      </p:pic>
      <p:pic>
        <p:nvPicPr>
          <p:cNvPr id="28" name="תמונה 13" descr="אייקון משימת יישום + הערכה"/>
          <p:cNvPicPr/>
          <p:nvPr/>
        </p:nvPicPr>
        <p:blipFill>
          <a:blip r:embed="rId4" cstate="print">
            <a:extLst>
              <a:ext uri="{28A0092B-C50C-407E-A947-70E740481C1C}">
                <a14:useLocalDpi xmlns:a14="http://schemas.microsoft.com/office/drawing/2010/main" val="0"/>
              </a:ext>
            </a:extLst>
          </a:blip>
          <a:stretch>
            <a:fillRect/>
          </a:stretch>
        </p:blipFill>
        <p:spPr>
          <a:xfrm>
            <a:off x="970315" y="3144713"/>
            <a:ext cx="829848" cy="1100653"/>
          </a:xfrm>
          <a:prstGeom prst="rect">
            <a:avLst/>
          </a:prstGeom>
        </p:spPr>
      </p:pic>
      <p:pic>
        <p:nvPicPr>
          <p:cNvPr id="29" name="תמונה 11" descr="אייקון המשגה + והדגמה"/>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893" y="4074457"/>
            <a:ext cx="766473" cy="865113"/>
          </a:xfrm>
          <a:prstGeom prst="rect">
            <a:avLst/>
          </a:prstGeom>
          <a:noFill/>
          <a:ln>
            <a:noFill/>
          </a:ln>
        </p:spPr>
      </p:pic>
      <p:pic>
        <p:nvPicPr>
          <p:cNvPr id="30" name="תמונה 12" descr="אייקון תרגול + מה למדתם"/>
          <p:cNvPicPr/>
          <p:nvPr/>
        </p:nvPicPr>
        <p:blipFill rotWithShape="1">
          <a:blip r:embed="rId6">
            <a:extLst>
              <a:ext uri="{28A0092B-C50C-407E-A947-70E740481C1C}">
                <a14:useLocalDpi xmlns:a14="http://schemas.microsoft.com/office/drawing/2010/main" val="0"/>
              </a:ext>
            </a:extLst>
          </a:blip>
          <a:srcRect r="3460" b="51178"/>
          <a:stretch/>
        </p:blipFill>
        <p:spPr bwMode="auto">
          <a:xfrm>
            <a:off x="2876598" y="4052640"/>
            <a:ext cx="1154540" cy="901169"/>
          </a:xfrm>
          <a:prstGeom prst="rect">
            <a:avLst/>
          </a:prstGeom>
          <a:noFill/>
          <a:ln>
            <a:noFill/>
          </a:ln>
          <a:extLst>
            <a:ext uri="{53640926-AAD7-44D8-BBD7-CCE9431645EC}">
              <a14:shadowObscured xmlns:a14="http://schemas.microsoft.com/office/drawing/2010/main"/>
            </a:ext>
          </a:extLst>
        </p:spPr>
      </p:pic>
      <p:pic>
        <p:nvPicPr>
          <p:cNvPr id="31" name="תמונה 10" descr="אייקון יישום והערכה"/>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0397" y="1747257"/>
            <a:ext cx="1066644" cy="901259"/>
          </a:xfrm>
          <a:prstGeom prst="rect">
            <a:avLst/>
          </a:prstGeom>
          <a:noFill/>
          <a:ln>
            <a:noFill/>
          </a:ln>
        </p:spPr>
      </p:pic>
      <p:sp>
        <p:nvSpPr>
          <p:cNvPr id="32" name="Rounded Rectangle 31"/>
          <p:cNvSpPr/>
          <p:nvPr/>
        </p:nvSpPr>
        <p:spPr bwMode="auto">
          <a:xfrm>
            <a:off x="61447" y="1138496"/>
            <a:ext cx="2159911" cy="1938168"/>
          </a:xfrm>
          <a:prstGeom prst="roundRect">
            <a:avLst/>
          </a:prstGeom>
          <a:solidFill>
            <a:srgbClr val="E6F2F8"/>
          </a:solidFill>
          <a:ln w="28575" cap="flat" cmpd="sng" algn="ctr">
            <a:solidFill>
              <a:schemeClr val="accent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r>
              <a:rPr lang="he-IL" sz="1600" dirty="0">
                <a:solidFill>
                  <a:srgbClr val="000000"/>
                </a:solidFill>
                <a:latin typeface="Calibri" panose="020F0502020204030204" pitchFamily="34" charset="0"/>
                <a:ea typeface="Calibri" panose="020F0502020204030204" pitchFamily="34" charset="0"/>
              </a:rPr>
              <a:t>משימה נוספת הניתנת עם תיווך חלקי או ללא תיווך מפורש.</a:t>
            </a:r>
            <a:r>
              <a:rPr lang="en-US" sz="1600" dirty="0">
                <a:solidFill>
                  <a:srgbClr val="000000"/>
                </a:solidFill>
                <a:latin typeface="Calibri" panose="020F0502020204030204" pitchFamily="34" charset="0"/>
                <a:ea typeface="Calibri" panose="020F0502020204030204" pitchFamily="34" charset="0"/>
              </a:rPr>
              <a:t/>
            </a:r>
            <a:br>
              <a:rPr lang="en-US" sz="1600" dirty="0">
                <a:solidFill>
                  <a:srgbClr val="000000"/>
                </a:solidFill>
                <a:latin typeface="Calibri" panose="020F0502020204030204" pitchFamily="34" charset="0"/>
                <a:ea typeface="Calibri" panose="020F0502020204030204" pitchFamily="34" charset="0"/>
              </a:rPr>
            </a:br>
            <a:r>
              <a:rPr lang="he-IL" sz="1600" dirty="0">
                <a:solidFill>
                  <a:srgbClr val="000000"/>
                </a:solidFill>
                <a:latin typeface="Calibri" panose="020F0502020204030204" pitchFamily="34" charset="0"/>
                <a:ea typeface="Calibri" panose="020F0502020204030204" pitchFamily="34" charset="0"/>
              </a:rPr>
              <a:t>פעילות היישום מסתיימת בהערכה עצמית או עמיתים</a:t>
            </a:r>
            <a:endParaRPr lang="he-IL" sz="1600" b="1" dirty="0">
              <a:solidFill>
                <a:srgbClr val="0070C0"/>
              </a:solidFill>
            </a:endParaRPr>
          </a:p>
          <a:p>
            <a:endParaRPr lang="en-US" sz="1600" dirty="0"/>
          </a:p>
        </p:txBody>
      </p:sp>
      <p:sp>
        <p:nvSpPr>
          <p:cNvPr id="2" name="כותרת 1" hidden="1">
            <a:extLst>
              <a:ext uri="{FF2B5EF4-FFF2-40B4-BE49-F238E27FC236}">
                <a16:creationId xmlns:a16="http://schemas.microsoft.com/office/drawing/2014/main" id="{9D97CB1F-B775-4A53-A2C7-F61C52D44922}"/>
              </a:ext>
            </a:extLst>
          </p:cNvPr>
          <p:cNvSpPr>
            <a:spLocks noGrp="1"/>
          </p:cNvSpPr>
          <p:nvPr>
            <p:ph type="title"/>
          </p:nvPr>
        </p:nvSpPr>
        <p:spPr/>
        <p:txBody>
          <a:bodyPr/>
          <a:lstStyle/>
          <a:p>
            <a:r>
              <a:rPr lang="he-IL" dirty="0"/>
              <a:t>משימת יישום + הערכה</a:t>
            </a:r>
          </a:p>
        </p:txBody>
      </p:sp>
    </p:spTree>
    <p:extLst>
      <p:ext uri="{BB962C8B-B14F-4D97-AF65-F5344CB8AC3E}">
        <p14:creationId xmlns:p14="http://schemas.microsoft.com/office/powerpoint/2010/main" val="332147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490" y="948540"/>
            <a:ext cx="6057643" cy="584775"/>
          </a:xfrm>
          <a:prstGeom prst="rect">
            <a:avLst/>
          </a:prstGeom>
          <a:noFill/>
        </p:spPr>
        <p:txBody>
          <a:bodyPr wrap="square" rtlCol="1">
            <a:spAutoFit/>
          </a:bodyPr>
          <a:lstStyle/>
          <a:p>
            <a:pPr algn="ctr" rtl="1"/>
            <a:r>
              <a:rPr lang="he-IL" sz="3200" b="1" dirty="0"/>
              <a:t>הערכת עצמית או הערכת עמיתים</a:t>
            </a:r>
          </a:p>
        </p:txBody>
      </p:sp>
      <p:pic>
        <p:nvPicPr>
          <p:cNvPr id="8" name="תמונה 7" descr="אייקון הערכה עצמית או הערכת עמיתים"/>
          <p:cNvPicPr/>
          <p:nvPr/>
        </p:nvPicPr>
        <p:blipFill>
          <a:blip r:embed="rId2" cstate="print">
            <a:extLst>
              <a:ext uri="{28A0092B-C50C-407E-A947-70E740481C1C}">
                <a14:useLocalDpi xmlns:a14="http://schemas.microsoft.com/office/drawing/2010/main" val="0"/>
              </a:ext>
            </a:extLst>
          </a:blip>
          <a:stretch>
            <a:fillRect/>
          </a:stretch>
        </p:blipFill>
        <p:spPr>
          <a:xfrm>
            <a:off x="6130843" y="139387"/>
            <a:ext cx="1424989" cy="1780673"/>
          </a:xfrm>
          <a:prstGeom prst="rect">
            <a:avLst/>
          </a:prstGeom>
        </p:spPr>
      </p:pic>
      <p:graphicFrame>
        <p:nvGraphicFramePr>
          <p:cNvPr id="5" name="טבלה 4" title="טבלת הערכה עצמית או הערכת עמיתים"/>
          <p:cNvGraphicFramePr>
            <a:graphicFrameLocks noGrp="1"/>
          </p:cNvGraphicFramePr>
          <p:nvPr>
            <p:extLst>
              <p:ext uri="{D42A27DB-BD31-4B8C-83A1-F6EECF244321}">
                <p14:modId xmlns:p14="http://schemas.microsoft.com/office/powerpoint/2010/main" val="419406093"/>
              </p:ext>
            </p:extLst>
          </p:nvPr>
        </p:nvGraphicFramePr>
        <p:xfrm>
          <a:off x="368490" y="2015594"/>
          <a:ext cx="8450206" cy="4229071"/>
        </p:xfrm>
        <a:graphic>
          <a:graphicData uri="http://schemas.openxmlformats.org/drawingml/2006/table">
            <a:tbl>
              <a:tblPr rtl="1" firstRow="1">
                <a:tableStyleId>{D7AC3CCA-C797-4891-BE02-D94E43425B78}</a:tableStyleId>
              </a:tblPr>
              <a:tblGrid>
                <a:gridCol w="3569228">
                  <a:extLst>
                    <a:ext uri="{9D8B030D-6E8A-4147-A177-3AD203B41FA5}">
                      <a16:colId xmlns:a16="http://schemas.microsoft.com/office/drawing/2014/main" val="2112876693"/>
                    </a:ext>
                  </a:extLst>
                </a:gridCol>
                <a:gridCol w="808705">
                  <a:extLst>
                    <a:ext uri="{9D8B030D-6E8A-4147-A177-3AD203B41FA5}">
                      <a16:colId xmlns:a16="http://schemas.microsoft.com/office/drawing/2014/main" val="4147102006"/>
                    </a:ext>
                  </a:extLst>
                </a:gridCol>
                <a:gridCol w="4072273">
                  <a:extLst>
                    <a:ext uri="{9D8B030D-6E8A-4147-A177-3AD203B41FA5}">
                      <a16:colId xmlns:a16="http://schemas.microsoft.com/office/drawing/2014/main" val="3951503752"/>
                    </a:ext>
                  </a:extLst>
                </a:gridCol>
              </a:tblGrid>
              <a:tr h="436880">
                <a:tc>
                  <a:txBody>
                    <a:bodyPr/>
                    <a:lstStyle/>
                    <a:p>
                      <a:pPr algn="r" rtl="1">
                        <a:lnSpc>
                          <a:spcPct val="150000"/>
                        </a:lnSpc>
                        <a:spcAft>
                          <a:spcPts val="0"/>
                        </a:spcAft>
                      </a:pPr>
                      <a:r>
                        <a:rPr lang="he-IL" sz="2000">
                          <a:effectLst/>
                        </a:rPr>
                        <a:t>שאלות מנחות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spcAft>
                          <a:spcPts val="0"/>
                        </a:spcAft>
                      </a:pPr>
                      <a:r>
                        <a:rPr lang="he-IL" sz="2000">
                          <a:effectLst/>
                        </a:rPr>
                        <a:t>כן/ לא</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spcAft>
                          <a:spcPts val="0"/>
                        </a:spcAft>
                      </a:pPr>
                      <a:r>
                        <a:rPr lang="he-IL" sz="2000" dirty="0">
                          <a:effectLst/>
                        </a:rPr>
                        <a:t>מה צריך לשפר?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3552999"/>
                  </a:ext>
                </a:extLst>
              </a:tr>
              <a:tr h="522738">
                <a:tc>
                  <a:txBody>
                    <a:bodyPr/>
                    <a:lstStyle/>
                    <a:p>
                      <a:pPr algn="r" rtl="1">
                        <a:lnSpc>
                          <a:spcPct val="150000"/>
                        </a:lnSpc>
                        <a:spcAft>
                          <a:spcPts val="0"/>
                        </a:spcAft>
                      </a:pPr>
                      <a:r>
                        <a:rPr lang="he-IL" sz="1800" dirty="0">
                          <a:effectLst/>
                        </a:rPr>
                        <a:t>האם השבתי </a:t>
                      </a:r>
                      <a:r>
                        <a:rPr lang="he-IL" sz="1800" b="1" u="none" dirty="0">
                          <a:effectLst/>
                        </a:rPr>
                        <a:t>לכל חלקי </a:t>
                      </a:r>
                      <a:r>
                        <a:rPr lang="he-IL" sz="1800" dirty="0">
                          <a:effectLst/>
                        </a:rPr>
                        <a:t>המשימה?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92696872"/>
                  </a:ext>
                </a:extLst>
              </a:tr>
              <a:tr h="887104">
                <a:tc>
                  <a:txBody>
                    <a:bodyPr/>
                    <a:lstStyle/>
                    <a:p>
                      <a:pPr algn="r" rtl="1">
                        <a:lnSpc>
                          <a:spcPct val="150000"/>
                        </a:lnSpc>
                        <a:spcAft>
                          <a:spcPts val="0"/>
                        </a:spcAft>
                      </a:pPr>
                      <a:r>
                        <a:rPr lang="he-IL" sz="1800" dirty="0">
                          <a:effectLst/>
                        </a:rPr>
                        <a:t>האם השבתי למשימה </a:t>
                      </a:r>
                      <a:r>
                        <a:rPr lang="he-IL" sz="1800" u="none" dirty="0">
                          <a:effectLst/>
                        </a:rPr>
                        <a:t>בהתאם למילות השאלה / ההוראה? </a:t>
                      </a:r>
                      <a:endParaRPr lang="en-US" sz="1800" u="none"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2332453328"/>
                  </a:ext>
                </a:extLst>
              </a:tr>
              <a:tr h="873457">
                <a:tc>
                  <a:txBody>
                    <a:bodyPr/>
                    <a:lstStyle/>
                    <a:p>
                      <a:pPr algn="r" rtl="1">
                        <a:lnSpc>
                          <a:spcPct val="150000"/>
                        </a:lnSpc>
                        <a:spcAft>
                          <a:spcPts val="0"/>
                        </a:spcAft>
                      </a:pPr>
                      <a:r>
                        <a:rPr lang="he-IL" sz="1800" dirty="0">
                          <a:effectLst/>
                        </a:rPr>
                        <a:t>האם השתמשתי נכון </a:t>
                      </a:r>
                      <a:r>
                        <a:rPr lang="he-IL" sz="1800" b="1" u="none" dirty="0">
                          <a:effectLst/>
                        </a:rPr>
                        <a:t>במידע </a:t>
                      </a:r>
                      <a:r>
                        <a:rPr lang="he-IL" sz="1800" dirty="0">
                          <a:effectLst/>
                        </a:rPr>
                        <a:t>שניתן בטקסט המשימה ובייצוגים החזותיים?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223723407"/>
                  </a:ext>
                </a:extLst>
              </a:tr>
              <a:tr h="532262">
                <a:tc>
                  <a:txBody>
                    <a:bodyPr/>
                    <a:lstStyle/>
                    <a:p>
                      <a:pPr algn="r" rtl="1">
                        <a:lnSpc>
                          <a:spcPct val="150000"/>
                        </a:lnSpc>
                        <a:spcAft>
                          <a:spcPts val="0"/>
                        </a:spcAft>
                      </a:pPr>
                      <a:r>
                        <a:rPr lang="he-IL" sz="1800" dirty="0">
                          <a:effectLst/>
                        </a:rPr>
                        <a:t>האם </a:t>
                      </a:r>
                      <a:r>
                        <a:rPr lang="he-IL" sz="1800" u="none" dirty="0">
                          <a:effectLst/>
                        </a:rPr>
                        <a:t>השתמשתי בידע מתאים נוסף?</a:t>
                      </a:r>
                      <a:endParaRPr lang="en-US" sz="1800" u="none"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pPr>
                      <a:endParaRPr lang="en-US" sz="2000">
                        <a:effectLst/>
                        <a:latin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2841867260"/>
                  </a:ext>
                </a:extLst>
              </a:tr>
              <a:tr h="434975">
                <a:tc>
                  <a:txBody>
                    <a:bodyPr/>
                    <a:lstStyle/>
                    <a:p>
                      <a:pPr algn="r" rtl="1">
                        <a:lnSpc>
                          <a:spcPct val="150000"/>
                        </a:lnSpc>
                        <a:spcAft>
                          <a:spcPts val="0"/>
                        </a:spcAft>
                      </a:pPr>
                      <a:r>
                        <a:rPr lang="he-IL" sz="1800" dirty="0">
                          <a:effectLst/>
                        </a:rPr>
                        <a:t>האם </a:t>
                      </a:r>
                      <a:r>
                        <a:rPr lang="he-IL" sz="1800" b="1" u="none" dirty="0">
                          <a:effectLst/>
                        </a:rPr>
                        <a:t>ניסחתי נכון </a:t>
                      </a:r>
                      <a:r>
                        <a:rPr lang="he-IL" sz="1800" dirty="0">
                          <a:effectLst/>
                        </a:rPr>
                        <a:t>את המסקנה? האם ביססתי אותה בעזרת הנתונים בטבלה?</a:t>
                      </a:r>
                      <a:r>
                        <a:rPr lang="en-US" sz="1800" dirty="0">
                          <a:effectLst/>
                        </a:rPr>
                        <a:t/>
                      </a:r>
                      <a:br>
                        <a:rPr lang="en-US" sz="1800" dirty="0">
                          <a:effectLst/>
                        </a:rPr>
                      </a:b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spcAft>
                          <a:spcPts val="0"/>
                        </a:spcAft>
                      </a:pPr>
                      <a:r>
                        <a:rPr lang="he-IL"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r" rtl="1">
                        <a:lnSpc>
                          <a:spcPct val="150000"/>
                        </a:lnSpc>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2457666233"/>
                  </a:ext>
                </a:extLst>
              </a:tr>
            </a:tbl>
          </a:graphicData>
        </a:graphic>
      </p:graphicFrame>
      <p:sp>
        <p:nvSpPr>
          <p:cNvPr id="2" name="כותרת 1" hidden="1">
            <a:extLst>
              <a:ext uri="{FF2B5EF4-FFF2-40B4-BE49-F238E27FC236}">
                <a16:creationId xmlns:a16="http://schemas.microsoft.com/office/drawing/2014/main" id="{40181FBE-A555-440E-8C0D-1127FBDA222D}"/>
              </a:ext>
            </a:extLst>
          </p:cNvPr>
          <p:cNvSpPr>
            <a:spLocks noGrp="1"/>
          </p:cNvSpPr>
          <p:nvPr>
            <p:ph type="title" idx="4294967295"/>
          </p:nvPr>
        </p:nvSpPr>
        <p:spPr/>
        <p:txBody>
          <a:bodyPr/>
          <a:lstStyle/>
          <a:p>
            <a:r>
              <a:rPr lang="he-IL" dirty="0"/>
              <a:t>הערכה עצמית או הערכת עמיתים</a:t>
            </a:r>
          </a:p>
        </p:txBody>
      </p:sp>
    </p:spTree>
    <p:extLst>
      <p:ext uri="{BB962C8B-B14F-4D97-AF65-F5344CB8AC3E}">
        <p14:creationId xmlns:p14="http://schemas.microsoft.com/office/powerpoint/2010/main" val="333504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3200" b="1" dirty="0">
                <a:cs typeface="+mn-cs"/>
              </a:rPr>
              <a:t>משוב מעצב למידה</a:t>
            </a:r>
          </a:p>
        </p:txBody>
      </p:sp>
      <p:graphicFrame>
        <p:nvGraphicFramePr>
          <p:cNvPr id="12" name="טבלה 11" title="למידה מטעויות: הסיפור על הפרפר של אוסטין"/>
          <p:cNvGraphicFramePr>
            <a:graphicFrameLocks noGrp="1"/>
          </p:cNvGraphicFramePr>
          <p:nvPr>
            <p:extLst>
              <p:ext uri="{D42A27DB-BD31-4B8C-83A1-F6EECF244321}">
                <p14:modId xmlns:p14="http://schemas.microsoft.com/office/powerpoint/2010/main" val="3780802841"/>
              </p:ext>
            </p:extLst>
          </p:nvPr>
        </p:nvGraphicFramePr>
        <p:xfrm>
          <a:off x="683568" y="1916833"/>
          <a:ext cx="7776864" cy="3096344"/>
        </p:xfrm>
        <a:graphic>
          <a:graphicData uri="http://schemas.openxmlformats.org/drawingml/2006/table">
            <a:tbl>
              <a:tblPr firstRow="1" bandRow="1">
                <a:tableStyleId>{D7AC3CCA-C797-4891-BE02-D94E43425B78}</a:tableStyleId>
              </a:tblPr>
              <a:tblGrid>
                <a:gridCol w="7776864">
                  <a:extLst>
                    <a:ext uri="{9D8B030D-6E8A-4147-A177-3AD203B41FA5}">
                      <a16:colId xmlns:a16="http://schemas.microsoft.com/office/drawing/2014/main" val="2045971007"/>
                    </a:ext>
                  </a:extLst>
                </a:gridCol>
              </a:tblGrid>
              <a:tr h="644583">
                <a:tc>
                  <a:txBody>
                    <a:bodyPr/>
                    <a:lstStyle/>
                    <a:p>
                      <a:pPr algn="ctr" rtl="1">
                        <a:lnSpc>
                          <a:spcPct val="107000"/>
                        </a:lnSpc>
                        <a:spcAft>
                          <a:spcPts val="800"/>
                        </a:spcAft>
                      </a:pPr>
                      <a:r>
                        <a:rPr lang="he-IL" sz="2400" dirty="0">
                          <a:solidFill>
                            <a:schemeClr val="bg1"/>
                          </a:solidFill>
                          <a:effectLst/>
                        </a:rPr>
                        <a:t>למידה מטעויות: הסיפור על הפרפר של אוסטין</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2210257459"/>
                  </a:ext>
                </a:extLst>
              </a:tr>
              <a:tr h="2451761">
                <a:tc>
                  <a:txBody>
                    <a:bodyPr/>
                    <a:lstStyle/>
                    <a:p>
                      <a:pPr algn="r" rtl="1">
                        <a:lnSpc>
                          <a:spcPct val="107000"/>
                        </a:lnSpc>
                        <a:spcAft>
                          <a:spcPts val="800"/>
                        </a:spcAft>
                      </a:pPr>
                      <a:r>
                        <a:rPr lang="he-IL" sz="2400" dirty="0">
                          <a:solidFill>
                            <a:schemeClr val="bg1"/>
                          </a:solidFill>
                          <a:effectLst/>
                        </a:rPr>
                        <a:t>צפו </a:t>
                      </a:r>
                      <a:r>
                        <a:rPr lang="he-IL" sz="2400" dirty="0">
                          <a:solidFill>
                            <a:srgbClr val="0078B4"/>
                          </a:solidFill>
                          <a:effectLst/>
                          <a:hlinkClick r:id="rId2">
                            <a:extLst>
                              <a:ext uri="{A12FA001-AC4F-418D-AE19-62706E023703}">
                                <ahyp:hlinkClr xmlns:ahyp="http://schemas.microsoft.com/office/drawing/2018/hyperlinkcolor" xmlns="" val="tx"/>
                              </a:ext>
                            </a:extLst>
                          </a:hlinkClick>
                        </a:rPr>
                        <a:t>בסרטון</a:t>
                      </a:r>
                      <a:r>
                        <a:rPr lang="he-IL" sz="2400" dirty="0">
                          <a:solidFill>
                            <a:schemeClr val="bg1"/>
                          </a:solidFill>
                          <a:effectLst/>
                        </a:rPr>
                        <a:t> </a:t>
                      </a:r>
                      <a:endParaRPr lang="en-US" sz="2400" dirty="0">
                        <a:solidFill>
                          <a:schemeClr val="bg1"/>
                        </a:solidFill>
                        <a:effectLst/>
                      </a:endParaRPr>
                    </a:p>
                    <a:p>
                      <a:pPr algn="r" rtl="1">
                        <a:lnSpc>
                          <a:spcPct val="107000"/>
                        </a:lnSpc>
                        <a:spcAft>
                          <a:spcPts val="800"/>
                        </a:spcAft>
                      </a:pPr>
                      <a:r>
                        <a:rPr lang="he-IL" sz="2400" dirty="0">
                          <a:solidFill>
                            <a:schemeClr val="bg1"/>
                          </a:solidFill>
                          <a:effectLst/>
                        </a:rPr>
                        <a:t>מה אפיין את תהליך הלמידה מטעויות שמוצג בסרטון?</a:t>
                      </a:r>
                      <a:endParaRPr lang="en-US" sz="2400" dirty="0">
                        <a:solidFill>
                          <a:schemeClr val="bg1"/>
                        </a:solidFill>
                        <a:effectLst/>
                      </a:endParaRPr>
                    </a:p>
                    <a:p>
                      <a:pPr algn="r" rtl="1">
                        <a:lnSpc>
                          <a:spcPct val="107000"/>
                        </a:lnSpc>
                        <a:spcAft>
                          <a:spcPts val="800"/>
                        </a:spcAft>
                      </a:pPr>
                      <a:r>
                        <a:rPr lang="he-IL" sz="2400" dirty="0">
                          <a:solidFill>
                            <a:schemeClr val="bg1"/>
                          </a:solidFill>
                          <a:effectLst/>
                        </a:rPr>
                        <a:t>מה אפיין את השיח סביב הטעויות ואת המשוב לעבודת התלמיד?</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603429272"/>
                  </a:ext>
                </a:extLst>
              </a:tr>
            </a:tbl>
          </a:graphicData>
        </a:graphic>
      </p:graphicFrame>
    </p:spTree>
    <p:extLst>
      <p:ext uri="{BB962C8B-B14F-4D97-AF65-F5344CB8AC3E}">
        <p14:creationId xmlns:p14="http://schemas.microsoft.com/office/powerpoint/2010/main" val="75911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10406" y="497170"/>
            <a:ext cx="7704944" cy="797246"/>
          </a:xfrm>
          <a:solidFill>
            <a:srgbClr val="CCCCFF"/>
          </a:solidFill>
        </p:spPr>
        <p:txBody>
          <a:bodyPr>
            <a:normAutofit/>
          </a:bodyPr>
          <a:lstStyle/>
          <a:p>
            <a:pPr algn="ctr"/>
            <a:r>
              <a:rPr lang="he-IL" sz="4000" dirty="0">
                <a:solidFill>
                  <a:schemeClr val="bg1"/>
                </a:solidFill>
                <a:cs typeface="+mn-cs"/>
              </a:rPr>
              <a:t>צפייה בסרטון: </a:t>
            </a:r>
            <a:r>
              <a:rPr lang="he-IL" sz="4000" dirty="0" smtClean="0">
                <a:solidFill>
                  <a:schemeClr val="bg1"/>
                </a:solidFill>
                <a:cs typeface="+mn-cs"/>
                <a:hlinkClick r:id="rId2"/>
              </a:rPr>
              <a:t>התכת זכוכית</a:t>
            </a:r>
            <a:endParaRPr lang="he-IL" dirty="0">
              <a:solidFill>
                <a:schemeClr val="bg1"/>
              </a:solidFill>
            </a:endParaRPr>
          </a:p>
        </p:txBody>
      </p:sp>
      <p:pic>
        <p:nvPicPr>
          <p:cNvPr id="3" name="תמונה 2" title="סרטון התכת זכוכית"/>
          <p:cNvPicPr>
            <a:picLocks noChangeAspect="1"/>
          </p:cNvPicPr>
          <p:nvPr/>
        </p:nvPicPr>
        <p:blipFill rotWithShape="1">
          <a:blip r:embed="rId3"/>
          <a:srcRect l="38594" t="24146" r="8756" b="23140"/>
          <a:stretch/>
        </p:blipFill>
        <p:spPr>
          <a:xfrm>
            <a:off x="404891" y="1600331"/>
            <a:ext cx="8288372" cy="4665558"/>
          </a:xfrm>
          <a:prstGeom prst="rect">
            <a:avLst/>
          </a:prstGeom>
        </p:spPr>
      </p:pic>
    </p:spTree>
    <p:extLst>
      <p:ext uri="{BB962C8B-B14F-4D97-AF65-F5344CB8AC3E}">
        <p14:creationId xmlns:p14="http://schemas.microsoft.com/office/powerpoint/2010/main" val="66561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646" y="421519"/>
            <a:ext cx="7423896" cy="688759"/>
          </a:xfrm>
          <a:noFill/>
        </p:spPr>
        <p:txBody>
          <a:bodyPr>
            <a:noAutofit/>
          </a:bodyPr>
          <a:lstStyle/>
          <a:p>
            <a:pPr algn="ctr"/>
            <a:r>
              <a:rPr lang="he-IL" sz="3200" b="1" dirty="0">
                <a:cs typeface="+mn-cs"/>
              </a:rPr>
              <a:t>משימה מקדימה: </a:t>
            </a:r>
            <a:r>
              <a:rPr lang="he-IL" sz="3200" b="1" dirty="0" smtClean="0">
                <a:cs typeface="+mn-cs"/>
              </a:rPr>
              <a:t>התכת זהב</a:t>
            </a:r>
            <a:endParaRPr lang="he-IL" sz="3200" b="1" dirty="0">
              <a:cs typeface="+mn-cs"/>
            </a:endParaRPr>
          </a:p>
        </p:txBody>
      </p:sp>
      <p:pic>
        <p:nvPicPr>
          <p:cNvPr id="5" name="תמונה 4" descr="אייקון משימה מקדימה"/>
          <p:cNvPicPr/>
          <p:nvPr/>
        </p:nvPicPr>
        <p:blipFill>
          <a:blip r:embed="rId2" cstate="print">
            <a:extLst>
              <a:ext uri="{28A0092B-C50C-407E-A947-70E740481C1C}">
                <a14:useLocalDpi xmlns:a14="http://schemas.microsoft.com/office/drawing/2010/main" val="0"/>
              </a:ext>
            </a:extLst>
          </a:blip>
          <a:stretch>
            <a:fillRect/>
          </a:stretch>
        </p:blipFill>
        <p:spPr>
          <a:xfrm>
            <a:off x="7663739" y="75236"/>
            <a:ext cx="895645" cy="1169953"/>
          </a:xfrm>
          <a:prstGeom prst="rect">
            <a:avLst/>
          </a:prstGeom>
        </p:spPr>
      </p:pic>
      <p:pic>
        <p:nvPicPr>
          <p:cNvPr id="3" name="תמונה 2" descr="כדי לייצר מטבע של זהב צריך להתיך את המתכת בתנור היתוך סגור, לצקת אותה לתבנית יציקה ולחכות שהחומר בתבנית יתקרר ויתמצק. לכל אחד מתנורי ההיתוך בתמונה שלפניכם, הוכנס מטיל זהב במסה זהה. התנורים חוממו לטמפרטורות שונות" title="הוראות משימה מקדימה: התכת זהב"/>
          <p:cNvPicPr>
            <a:picLocks noChangeAspect="1"/>
          </p:cNvPicPr>
          <p:nvPr/>
        </p:nvPicPr>
        <p:blipFill>
          <a:blip r:embed="rId3"/>
          <a:stretch>
            <a:fillRect/>
          </a:stretch>
        </p:blipFill>
        <p:spPr>
          <a:xfrm>
            <a:off x="224853" y="1381611"/>
            <a:ext cx="8768388" cy="5050680"/>
          </a:xfrm>
          <a:prstGeom prst="rect">
            <a:avLst/>
          </a:prstGeom>
        </p:spPr>
      </p:pic>
    </p:spTree>
    <p:extLst>
      <p:ext uri="{BB962C8B-B14F-4D97-AF65-F5344CB8AC3E}">
        <p14:creationId xmlns:p14="http://schemas.microsoft.com/office/powerpoint/2010/main" val="220111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19588" y="759911"/>
            <a:ext cx="4504824" cy="932411"/>
          </a:xfrm>
        </p:spPr>
        <p:txBody>
          <a:bodyPr>
            <a:normAutofit/>
          </a:bodyPr>
          <a:lstStyle/>
          <a:p>
            <a:pPr algn="ctr"/>
            <a:r>
              <a:rPr lang="he-IL" sz="3200" b="1" dirty="0">
                <a:cs typeface="+mn-cs"/>
              </a:rPr>
              <a:t>משוב עצמי (רפלקציה)</a:t>
            </a:r>
            <a:endParaRPr lang="he-IL" sz="3200" dirty="0">
              <a:cs typeface="+mn-cs"/>
            </a:endParaRPr>
          </a:p>
        </p:txBody>
      </p:sp>
      <p:sp>
        <p:nvSpPr>
          <p:cNvPr id="3" name="מציין מיקום תוכן 2"/>
          <p:cNvSpPr>
            <a:spLocks noGrp="1"/>
          </p:cNvSpPr>
          <p:nvPr>
            <p:ph idx="1"/>
          </p:nvPr>
        </p:nvSpPr>
        <p:spPr>
          <a:xfrm>
            <a:off x="969844" y="2083264"/>
            <a:ext cx="7614598" cy="1469405"/>
          </a:xfrm>
          <a:solidFill>
            <a:schemeClr val="accent4">
              <a:lumMod val="20000"/>
              <a:lumOff val="80000"/>
            </a:schemeClr>
          </a:solidFill>
        </p:spPr>
        <p:txBody>
          <a:bodyPr>
            <a:normAutofit fontScale="77500" lnSpcReduction="20000"/>
          </a:bodyPr>
          <a:lstStyle/>
          <a:p>
            <a:pPr marL="0" indent="0">
              <a:lnSpc>
                <a:spcPct val="150000"/>
              </a:lnSpc>
              <a:spcBef>
                <a:spcPts val="0"/>
              </a:spcBef>
              <a:buNone/>
            </a:pPr>
            <a:r>
              <a:rPr lang="he-IL" dirty="0">
                <a:solidFill>
                  <a:schemeClr val="bg1"/>
                </a:solidFill>
              </a:rPr>
              <a:t>האם נתקלתם בקשיים בביצוע הפעילות? פרטו אלו</a:t>
            </a:r>
            <a:r>
              <a:rPr lang="en-US" dirty="0">
                <a:solidFill>
                  <a:schemeClr val="bg1"/>
                </a:solidFill>
              </a:rPr>
              <a:t/>
            </a:r>
            <a:br>
              <a:rPr lang="en-US" dirty="0">
                <a:solidFill>
                  <a:schemeClr val="bg1"/>
                </a:solidFill>
              </a:rPr>
            </a:br>
            <a:r>
              <a:rPr lang="he-IL" dirty="0">
                <a:solidFill>
                  <a:schemeClr val="bg1"/>
                </a:solidFill>
              </a:rPr>
              <a:t>______________________________________</a:t>
            </a:r>
            <a:br>
              <a:rPr lang="he-IL" dirty="0">
                <a:solidFill>
                  <a:schemeClr val="bg1"/>
                </a:solidFill>
              </a:rPr>
            </a:br>
            <a:r>
              <a:rPr lang="he-IL" dirty="0">
                <a:solidFill>
                  <a:schemeClr val="bg1"/>
                </a:solidFill>
              </a:rPr>
              <a:t>______________________________________</a:t>
            </a:r>
          </a:p>
        </p:txBody>
      </p:sp>
      <p:pic>
        <p:nvPicPr>
          <p:cNvPr id="4" name="תמונה 3" descr="אייקון משוב עצמי"/>
          <p:cNvPicPr/>
          <p:nvPr/>
        </p:nvPicPr>
        <p:blipFill>
          <a:blip r:embed="rId2" cstate="print">
            <a:extLst>
              <a:ext uri="{28A0092B-C50C-407E-A947-70E740481C1C}">
                <a14:useLocalDpi xmlns:a14="http://schemas.microsoft.com/office/drawing/2010/main" val="0"/>
              </a:ext>
            </a:extLst>
          </a:blip>
          <a:stretch>
            <a:fillRect/>
          </a:stretch>
        </p:blipFill>
        <p:spPr>
          <a:xfrm>
            <a:off x="6494658" y="123309"/>
            <a:ext cx="1411706" cy="1716506"/>
          </a:xfrm>
          <a:prstGeom prst="rect">
            <a:avLst/>
          </a:prstGeom>
        </p:spPr>
      </p:pic>
    </p:spTree>
    <p:extLst>
      <p:ext uri="{BB962C8B-B14F-4D97-AF65-F5344CB8AC3E}">
        <p14:creationId xmlns:p14="http://schemas.microsoft.com/office/powerpoint/2010/main" val="94793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767165" y="113681"/>
            <a:ext cx="7337752" cy="523220"/>
          </a:xfrm>
          <a:prstGeom prst="rect">
            <a:avLst/>
          </a:prstGeom>
        </p:spPr>
        <p:txBody>
          <a:bodyPr wrap="square">
            <a:spAutoFit/>
          </a:bodyPr>
          <a:lstStyle/>
          <a:p>
            <a:pPr algn="ctr"/>
            <a:r>
              <a:rPr lang="he-IL" sz="2800" b="1" dirty="0">
                <a:latin typeface="Calibri" panose="020F0502020204030204" pitchFamily="34" charset="0"/>
              </a:rPr>
              <a:t>המשגה: כלי עזר לשיפור הלמידה</a:t>
            </a:r>
            <a:endParaRPr lang="he-IL" sz="2800" dirty="0"/>
          </a:p>
        </p:txBody>
      </p:sp>
      <p:sp>
        <p:nvSpPr>
          <p:cNvPr id="6" name="Rectangle 5" descr="כלי עזר"/>
          <p:cNvSpPr/>
          <p:nvPr/>
        </p:nvSpPr>
        <p:spPr>
          <a:xfrm>
            <a:off x="230240" y="507716"/>
            <a:ext cx="8388424" cy="6063679"/>
          </a:xfrm>
          <a:prstGeom prst="rect">
            <a:avLst/>
          </a:prstGeom>
          <a:noFill/>
        </p:spPr>
      </p:sp>
      <p:grpSp>
        <p:nvGrpSpPr>
          <p:cNvPr id="43" name="Group 42" descr="כלי עזר"/>
          <p:cNvGrpSpPr/>
          <p:nvPr/>
        </p:nvGrpSpPr>
        <p:grpSpPr>
          <a:xfrm>
            <a:off x="140188" y="649119"/>
            <a:ext cx="8388424" cy="6063679"/>
            <a:chOff x="230240" y="794321"/>
            <a:chExt cx="8388424" cy="6063679"/>
          </a:xfrm>
        </p:grpSpPr>
        <p:sp>
          <p:nvSpPr>
            <p:cNvPr id="44" name="Rectangle 43"/>
            <p:cNvSpPr/>
            <p:nvPr/>
          </p:nvSpPr>
          <p:spPr>
            <a:xfrm>
              <a:off x="230240" y="794321"/>
              <a:ext cx="8388424" cy="6063679"/>
            </a:xfrm>
            <a:prstGeom prst="rect">
              <a:avLst/>
            </a:prstGeom>
            <a:noFill/>
          </p:spPr>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872909" rIns="872909"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1. פעילות מקדימה +רפלקציה</a:t>
              </a:r>
              <a:endParaRPr lang="he-IL" sz="1600" b="0" kern="12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872909" rIns="113792" bIns="113792"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he-IL" sz="1800" b="1" kern="1200"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872909" tIns="113792" rIns="113792" bIns="872909"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3. תרגול +</a:t>
              </a:r>
              <a:r>
                <a:rPr lang="en-US" sz="1800" b="1" kern="1200" dirty="0">
                  <a:solidFill>
                    <a:srgbClr val="0078B4"/>
                  </a:solidFill>
                </a:rPr>
                <a:t/>
              </a:r>
              <a:br>
                <a:rPr lang="en-US" sz="1800" b="1" kern="1200" dirty="0">
                  <a:solidFill>
                    <a:srgbClr val="0078B4"/>
                  </a:solidFill>
                </a:rPr>
              </a:br>
              <a:r>
                <a:rPr lang="he-IL" sz="1800" b="1" kern="1200" dirty="0">
                  <a:solidFill>
                    <a:srgbClr val="0078B4"/>
                  </a:solidFill>
                </a:rPr>
                <a:t>מה למדתם?</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spcFirstLastPara="0" vert="horz" wrap="square" lIns="113792" tIns="113793" rIns="872910" bIns="872908" numCol="1" spcCol="1270" anchor="ctr" anchorCtr="0">
              <a:noAutofit/>
            </a:bodyPr>
            <a:lstStyle/>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endParaRPr lang="he-IL" sz="1600" b="1" kern="1200" dirty="0">
                <a:solidFill>
                  <a:srgbClr val="0070C0"/>
                </a:solidFill>
              </a:endParaRPr>
            </a:p>
            <a:p>
              <a:pPr lvl="0" algn="ctr" defTabSz="711200" rtl="1">
                <a:lnSpc>
                  <a:spcPct val="90000"/>
                </a:lnSpc>
                <a:spcBef>
                  <a:spcPct val="0"/>
                </a:spcBef>
                <a:spcAft>
                  <a:spcPct val="35000"/>
                </a:spcAft>
              </a:pPr>
              <a:r>
                <a:rPr lang="en-US" sz="1600" b="1" kern="1200" dirty="0">
                  <a:solidFill>
                    <a:srgbClr val="0078B4"/>
                  </a:solidFill>
                </a:rPr>
                <a:t/>
              </a:r>
              <a:br>
                <a:rPr lang="en-US" sz="1600" b="1" kern="1200" dirty="0">
                  <a:solidFill>
                    <a:srgbClr val="0078B4"/>
                  </a:solidFill>
                </a:rPr>
              </a:br>
              <a:r>
                <a:rPr lang="en-US" sz="1600" b="1" kern="1200" dirty="0">
                  <a:solidFill>
                    <a:srgbClr val="0078B4"/>
                  </a:solidFill>
                </a:rPr>
                <a:t/>
              </a:r>
              <a:br>
                <a:rPr lang="en-US" sz="1600" b="1" kern="1200" dirty="0">
                  <a:solidFill>
                    <a:srgbClr val="0078B4"/>
                  </a:solidFill>
                </a:rPr>
              </a:br>
              <a:r>
                <a:rPr lang="he-IL" sz="1800" b="1" kern="1200" dirty="0">
                  <a:solidFill>
                    <a:srgbClr val="0078B4"/>
                  </a:solidFill>
                </a:rPr>
                <a:t>2. המשגה</a:t>
              </a:r>
              <a:r>
                <a:rPr lang="en-US" sz="1800" b="1" kern="1200" dirty="0">
                  <a:solidFill>
                    <a:srgbClr val="0078B4"/>
                  </a:solidFill>
                </a:rPr>
                <a:t> </a:t>
              </a:r>
              <a:r>
                <a:rPr lang="he-IL" sz="1800" b="1" kern="1200" dirty="0">
                  <a:solidFill>
                    <a:srgbClr val="0078B4"/>
                  </a:solidFill>
                </a:rPr>
                <a:t>+ והדגמה</a:t>
              </a:r>
            </a:p>
          </p:txBody>
        </p:sp>
        <p:grpSp>
          <p:nvGrpSpPr>
            <p:cNvPr id="56" name="Group 55"/>
            <p:cNvGrpSpPr/>
            <p:nvPr/>
          </p:nvGrpSpPr>
          <p:grpSpPr>
            <a:xfrm>
              <a:off x="3700988" y="3278528"/>
              <a:ext cx="1299132" cy="993484"/>
              <a:chOff x="2771800" y="2276872"/>
              <a:chExt cx="1839974" cy="1368152"/>
            </a:xfrm>
          </p:grpSpPr>
          <p:sp>
            <p:nvSpPr>
              <p:cNvPr id="57" name="Curved Down Arrow 56"/>
              <p:cNvSpPr/>
              <p:nvPr/>
            </p:nvSpPr>
            <p:spPr bwMode="auto">
              <a:xfrm>
                <a:off x="2883582" y="2276872"/>
                <a:ext cx="1728192" cy="576064"/>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8" name="Curved Up Arrow 57"/>
              <p:cNvSpPr/>
              <p:nvPr/>
            </p:nvSpPr>
            <p:spPr bwMode="auto">
              <a:xfrm flipH="1">
                <a:off x="2771800" y="2996952"/>
                <a:ext cx="1728190" cy="648072"/>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pic>
        <p:nvPicPr>
          <p:cNvPr id="26" name="תמונה 9" descr="אייקון פעילות מקדימה + רפלקציה"/>
          <p:cNvPicPr/>
          <p:nvPr/>
        </p:nvPicPr>
        <p:blipFill>
          <a:blip r:embed="rId3" cstate="print">
            <a:extLst>
              <a:ext uri="{28A0092B-C50C-407E-A947-70E740481C1C}">
                <a14:useLocalDpi xmlns:a14="http://schemas.microsoft.com/office/drawing/2010/main" val="0"/>
              </a:ext>
            </a:extLst>
          </a:blip>
          <a:stretch>
            <a:fillRect/>
          </a:stretch>
        </p:blipFill>
        <p:spPr>
          <a:xfrm>
            <a:off x="5078512" y="1420315"/>
            <a:ext cx="592620" cy="1075953"/>
          </a:xfrm>
          <a:prstGeom prst="rect">
            <a:avLst/>
          </a:prstGeom>
        </p:spPr>
      </p:pic>
      <p:pic>
        <p:nvPicPr>
          <p:cNvPr id="27" name="תמונה 13" descr="אייקון כלי עזר"/>
          <p:cNvPicPr/>
          <p:nvPr/>
        </p:nvPicPr>
        <p:blipFill>
          <a:blip r:embed="rId4" cstate="print">
            <a:extLst>
              <a:ext uri="{28A0092B-C50C-407E-A947-70E740481C1C}">
                <a14:useLocalDpi xmlns:a14="http://schemas.microsoft.com/office/drawing/2010/main" val="0"/>
              </a:ext>
            </a:extLst>
          </a:blip>
          <a:stretch>
            <a:fillRect/>
          </a:stretch>
        </p:blipFill>
        <p:spPr>
          <a:xfrm>
            <a:off x="7231675" y="3022792"/>
            <a:ext cx="829848" cy="1100653"/>
          </a:xfrm>
          <a:prstGeom prst="rect">
            <a:avLst/>
          </a:prstGeom>
        </p:spPr>
      </p:pic>
      <p:pic>
        <p:nvPicPr>
          <p:cNvPr id="28" name="תמונה 13" descr="אייקון כלי עזר"/>
          <p:cNvPicPr/>
          <p:nvPr/>
        </p:nvPicPr>
        <p:blipFill>
          <a:blip r:embed="rId4" cstate="print">
            <a:extLst>
              <a:ext uri="{28A0092B-C50C-407E-A947-70E740481C1C}">
                <a14:useLocalDpi xmlns:a14="http://schemas.microsoft.com/office/drawing/2010/main" val="0"/>
              </a:ext>
            </a:extLst>
          </a:blip>
          <a:stretch>
            <a:fillRect/>
          </a:stretch>
        </p:blipFill>
        <p:spPr>
          <a:xfrm>
            <a:off x="970315" y="3008236"/>
            <a:ext cx="829848" cy="1100653"/>
          </a:xfrm>
          <a:prstGeom prst="rect">
            <a:avLst/>
          </a:prstGeom>
        </p:spPr>
      </p:pic>
      <p:pic>
        <p:nvPicPr>
          <p:cNvPr id="29" name="תמונה 11" descr="אייקון המשגה + והדגמה"/>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893" y="3937980"/>
            <a:ext cx="766473" cy="865113"/>
          </a:xfrm>
          <a:prstGeom prst="rect">
            <a:avLst/>
          </a:prstGeom>
          <a:noFill/>
          <a:ln>
            <a:noFill/>
          </a:ln>
        </p:spPr>
      </p:pic>
      <p:pic>
        <p:nvPicPr>
          <p:cNvPr id="30" name="תמונה 12" descr="אייקון תרגול + מה למדתם?"/>
          <p:cNvPicPr/>
          <p:nvPr/>
        </p:nvPicPr>
        <p:blipFill rotWithShape="1">
          <a:blip r:embed="rId6">
            <a:extLst>
              <a:ext uri="{28A0092B-C50C-407E-A947-70E740481C1C}">
                <a14:useLocalDpi xmlns:a14="http://schemas.microsoft.com/office/drawing/2010/main" val="0"/>
              </a:ext>
            </a:extLst>
          </a:blip>
          <a:srcRect r="3460" b="51178"/>
          <a:stretch/>
        </p:blipFill>
        <p:spPr bwMode="auto">
          <a:xfrm>
            <a:off x="2876598" y="3916163"/>
            <a:ext cx="1154540" cy="901169"/>
          </a:xfrm>
          <a:prstGeom prst="rect">
            <a:avLst/>
          </a:prstGeom>
          <a:noFill/>
          <a:ln>
            <a:noFill/>
          </a:ln>
          <a:extLst>
            <a:ext uri="{53640926-AAD7-44D8-BBD7-CCE9431645EC}">
              <a14:shadowObscured xmlns:a14="http://schemas.microsoft.com/office/drawing/2010/main"/>
            </a:ext>
          </a:extLst>
        </p:spPr>
      </p:pic>
      <p:pic>
        <p:nvPicPr>
          <p:cNvPr id="31" name="תמונה 10" descr="אייקון יישום + הערכה"/>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0397" y="1610780"/>
            <a:ext cx="1066644" cy="901259"/>
          </a:xfrm>
          <a:prstGeom prst="rect">
            <a:avLst/>
          </a:prstGeom>
          <a:noFill/>
          <a:ln>
            <a:noFill/>
          </a:ln>
        </p:spPr>
      </p:pic>
      <p:sp>
        <p:nvSpPr>
          <p:cNvPr id="32" name="Rounded Rectangle 31"/>
          <p:cNvSpPr/>
          <p:nvPr/>
        </p:nvSpPr>
        <p:spPr bwMode="auto">
          <a:xfrm>
            <a:off x="6730379" y="4432507"/>
            <a:ext cx="2216332" cy="1910079"/>
          </a:xfrm>
          <a:prstGeom prst="roundRect">
            <a:avLst/>
          </a:prstGeom>
          <a:solidFill>
            <a:srgbClr val="E6F2F8"/>
          </a:solidFill>
          <a:ln w="28575" cap="flat" cmpd="sng" algn="ctr">
            <a:solidFill>
              <a:schemeClr val="accent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lvl="1" indent="-171450" defTabSz="711200">
              <a:lnSpc>
                <a:spcPct val="90000"/>
              </a:lnSpc>
              <a:spcBef>
                <a:spcPct val="0"/>
              </a:spcBef>
              <a:spcAft>
                <a:spcPct val="15000"/>
              </a:spcAft>
              <a:buChar char="••"/>
            </a:pPr>
            <a:r>
              <a:rPr lang="he-IL" dirty="0">
                <a:solidFill>
                  <a:srgbClr val="000000"/>
                </a:solidFill>
                <a:latin typeface="Calibri" panose="020F0502020204030204" pitchFamily="34" charset="0"/>
                <a:ea typeface="Calibri" panose="020F0502020204030204" pitchFamily="34" charset="0"/>
              </a:rPr>
              <a:t>הכרות עם מושגים, כלי תיווך ומיומנויות שעשויים לעזור לתלמידים להתמודד עם הקושי והדגמת השימוש בהם.</a:t>
            </a:r>
          </a:p>
          <a:p>
            <a:pPr marL="0" lvl="1" defTabSz="711200">
              <a:lnSpc>
                <a:spcPct val="90000"/>
              </a:lnSpc>
              <a:spcBef>
                <a:spcPct val="0"/>
              </a:spcBef>
              <a:spcAft>
                <a:spcPct val="15000"/>
              </a:spcAft>
            </a:pPr>
            <a:r>
              <a:rPr lang="he-IL" sz="2000" dirty="0">
                <a:solidFill>
                  <a:srgbClr val="000000"/>
                </a:solidFill>
                <a:latin typeface="Calibri" panose="020F0502020204030204" pitchFamily="34" charset="0"/>
                <a:ea typeface="Calibri" panose="020F0502020204030204" pitchFamily="34" charset="0"/>
              </a:rPr>
              <a:t> </a:t>
            </a:r>
            <a:endParaRPr lang="he-IL" sz="2000" b="1" dirty="0">
              <a:solidFill>
                <a:srgbClr val="0070C0"/>
              </a:solidFill>
            </a:endParaRPr>
          </a:p>
        </p:txBody>
      </p:sp>
      <p:sp>
        <p:nvSpPr>
          <p:cNvPr id="34" name="Freeform 9"/>
          <p:cNvSpPr/>
          <p:nvPr/>
        </p:nvSpPr>
        <p:spPr>
          <a:xfrm>
            <a:off x="5750568" y="1028395"/>
            <a:ext cx="3018268" cy="1749916"/>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108" tIns="103035" rIns="103036" bIns="581887" numCol="1" spcCol="1270" anchor="t" anchorCtr="0">
            <a:noAutofit/>
          </a:bodyPr>
          <a:lstStyle/>
          <a:p>
            <a:pPr marL="171450" lvl="1" indent="-171450" algn="r" defTabSz="711200" rtl="1">
              <a:lnSpc>
                <a:spcPct val="90000"/>
              </a:lnSpc>
              <a:spcBef>
                <a:spcPct val="0"/>
              </a:spcBef>
              <a:spcAft>
                <a:spcPct val="15000"/>
              </a:spcAft>
              <a:buChar char="••"/>
            </a:pPr>
            <a:r>
              <a:rPr lang="he-IL" kern="1200" dirty="0">
                <a:solidFill>
                  <a:schemeClr val="tx1"/>
                </a:solidFill>
                <a:latin typeface="Calibri" panose="020F0502020204030204" pitchFamily="34" charset="0"/>
                <a:ea typeface="Calibri" panose="020F0502020204030204" pitchFamily="34" charset="0"/>
              </a:rPr>
              <a:t>התנסות במשימה מקדימה ברמת קושי בינונית, ללא כלי עזר</a:t>
            </a:r>
          </a:p>
          <a:p>
            <a:pPr marL="171450" lvl="1" indent="-171450" algn="r" defTabSz="711200" rtl="1">
              <a:lnSpc>
                <a:spcPct val="90000"/>
              </a:lnSpc>
              <a:spcBef>
                <a:spcPct val="0"/>
              </a:spcBef>
              <a:spcAft>
                <a:spcPct val="15000"/>
              </a:spcAft>
              <a:buChar char="••"/>
            </a:pPr>
            <a:r>
              <a:rPr lang="he-IL" dirty="0">
                <a:solidFill>
                  <a:schemeClr val="tx1"/>
                </a:solidFill>
                <a:latin typeface="Calibri" panose="020F0502020204030204" pitchFamily="34" charset="0"/>
              </a:rPr>
              <a:t>רפלקציה על התחושות והקשיים</a:t>
            </a:r>
            <a:endParaRPr lang="he-IL" kern="1200" dirty="0">
              <a:solidFill>
                <a:schemeClr val="tx1"/>
              </a:solidFill>
            </a:endParaRPr>
          </a:p>
        </p:txBody>
      </p:sp>
      <p:sp>
        <p:nvSpPr>
          <p:cNvPr id="2" name="כותרת 1" hidden="1">
            <a:extLst>
              <a:ext uri="{FF2B5EF4-FFF2-40B4-BE49-F238E27FC236}">
                <a16:creationId xmlns:a16="http://schemas.microsoft.com/office/drawing/2014/main" id="{47ADF90A-9304-4364-8203-0E343B518900}"/>
              </a:ext>
            </a:extLst>
          </p:cNvPr>
          <p:cNvSpPr>
            <a:spLocks noGrp="1"/>
          </p:cNvSpPr>
          <p:nvPr>
            <p:ph type="title"/>
          </p:nvPr>
        </p:nvSpPr>
        <p:spPr/>
        <p:txBody>
          <a:bodyPr/>
          <a:lstStyle/>
          <a:p>
            <a:r>
              <a:rPr lang="he-IL" dirty="0"/>
              <a:t>המשגה : כלי עזר לשיפור הלמידה</a:t>
            </a:r>
          </a:p>
        </p:txBody>
      </p:sp>
    </p:spTree>
    <p:extLst>
      <p:ext uri="{BB962C8B-B14F-4D97-AF65-F5344CB8AC3E}">
        <p14:creationId xmlns:p14="http://schemas.microsoft.com/office/powerpoint/2010/main" val="4181234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35921" y="286982"/>
            <a:ext cx="6007616" cy="657143"/>
          </a:xfrm>
          <a:noFill/>
        </p:spPr>
        <p:txBody>
          <a:bodyPr>
            <a:normAutofit/>
          </a:bodyPr>
          <a:lstStyle/>
          <a:p>
            <a:pPr algn="ctr"/>
            <a:r>
              <a:rPr lang="he-IL" sz="3600" b="1" dirty="0">
                <a:cs typeface="+mn-cs"/>
              </a:rPr>
              <a:t>כלי עזר: כלי ל"פיצוח שאלה"</a:t>
            </a:r>
          </a:p>
        </p:txBody>
      </p:sp>
      <p:graphicFrame>
        <p:nvGraphicFramePr>
          <p:cNvPr id="4" name="טבלה 3" title="טבלת עזר לפיצוח שאלה"/>
          <p:cNvGraphicFramePr>
            <a:graphicFrameLocks noGrp="1"/>
          </p:cNvGraphicFramePr>
          <p:nvPr>
            <p:extLst>
              <p:ext uri="{D42A27DB-BD31-4B8C-83A1-F6EECF244321}">
                <p14:modId xmlns:p14="http://schemas.microsoft.com/office/powerpoint/2010/main" val="1696515420"/>
              </p:ext>
            </p:extLst>
          </p:nvPr>
        </p:nvGraphicFramePr>
        <p:xfrm>
          <a:off x="109184" y="1094701"/>
          <a:ext cx="8927651" cy="5411586"/>
        </p:xfrm>
        <a:graphic>
          <a:graphicData uri="http://schemas.openxmlformats.org/drawingml/2006/table">
            <a:tbl>
              <a:tblPr rtl="1" firstRow="1" firstCol="1" bandRow="1">
                <a:tableStyleId>{5C22544A-7EE6-4342-B048-85BDC9FD1C3A}</a:tableStyleId>
              </a:tblPr>
              <a:tblGrid>
                <a:gridCol w="2041535">
                  <a:extLst>
                    <a:ext uri="{9D8B030D-6E8A-4147-A177-3AD203B41FA5}">
                      <a16:colId xmlns:a16="http://schemas.microsoft.com/office/drawing/2014/main" val="3594824198"/>
                    </a:ext>
                  </a:extLst>
                </a:gridCol>
                <a:gridCol w="6886116">
                  <a:extLst>
                    <a:ext uri="{9D8B030D-6E8A-4147-A177-3AD203B41FA5}">
                      <a16:colId xmlns:a16="http://schemas.microsoft.com/office/drawing/2014/main" val="4161081702"/>
                    </a:ext>
                  </a:extLst>
                </a:gridCol>
              </a:tblGrid>
              <a:tr h="545104">
                <a:tc>
                  <a:txBody>
                    <a:bodyPr/>
                    <a:lstStyle/>
                    <a:p>
                      <a:pPr algn="r" rtl="1">
                        <a:lnSpc>
                          <a:spcPct val="150000"/>
                        </a:lnSpc>
                        <a:spcAft>
                          <a:spcPts val="0"/>
                        </a:spcAft>
                      </a:pPr>
                      <a:r>
                        <a:rPr lang="he-I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מה נבדוק?</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72824863"/>
                  </a:ext>
                </a:extLst>
              </a:tr>
              <a:tr h="943583">
                <a:tc>
                  <a:txBody>
                    <a:bodyPr/>
                    <a:lstStyle/>
                    <a:p>
                      <a:pPr algn="r" rtl="1">
                        <a:lnSpc>
                          <a:spcPct val="150000"/>
                        </a:lnSpc>
                        <a:spcAft>
                          <a:spcPts val="0"/>
                        </a:spcAft>
                      </a:pPr>
                      <a:r>
                        <a:rPr lang="he-IL" sz="2200" dirty="0">
                          <a:solidFill>
                            <a:srgbClr val="CC3300"/>
                          </a:solidFill>
                          <a:effectLst/>
                        </a:rPr>
                        <a:t>המשימה</a:t>
                      </a:r>
                      <a:endParaRPr lang="en-US" sz="2200" dirty="0">
                        <a:solidFill>
                          <a:srgbClr val="CC33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09744613"/>
                  </a:ext>
                </a:extLst>
              </a:tr>
              <a:tr h="1955600">
                <a:tc>
                  <a:txBody>
                    <a:bodyPr/>
                    <a:lstStyle/>
                    <a:p>
                      <a:pPr algn="r" rtl="1">
                        <a:lnSpc>
                          <a:spcPct val="150000"/>
                        </a:lnSpc>
                        <a:spcAft>
                          <a:spcPts val="0"/>
                        </a:spcAft>
                      </a:pPr>
                      <a:r>
                        <a:rPr lang="he-IL" sz="2200" dirty="0">
                          <a:solidFill>
                            <a:srgbClr val="CC3300"/>
                          </a:solidFill>
                          <a:effectLst/>
                        </a:rPr>
                        <a:t>תשובה מצופה</a:t>
                      </a:r>
                      <a:endParaRPr lang="en-US" sz="2200" dirty="0">
                        <a:solidFill>
                          <a:srgbClr val="CC33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he-IL"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endParaRPr lang="he-IL"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63167765"/>
                  </a:ext>
                </a:extLst>
              </a:tr>
              <a:tr h="957923">
                <a:tc>
                  <a:txBody>
                    <a:bodyPr/>
                    <a:lstStyle/>
                    <a:p>
                      <a:pPr algn="r" rtl="1">
                        <a:lnSpc>
                          <a:spcPct val="150000"/>
                        </a:lnSpc>
                        <a:spcAft>
                          <a:spcPts val="0"/>
                        </a:spcAft>
                      </a:pPr>
                      <a:r>
                        <a:rPr lang="he-IL" sz="2200" dirty="0">
                          <a:solidFill>
                            <a:srgbClr val="CC3300"/>
                          </a:solidFill>
                          <a:effectLst/>
                        </a:rPr>
                        <a:t>מידע במשימה</a:t>
                      </a:r>
                      <a:endParaRPr lang="en-US" sz="2200" dirty="0">
                        <a:solidFill>
                          <a:srgbClr val="CC33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45442422"/>
                  </a:ext>
                </a:extLst>
              </a:tr>
              <a:tr h="499679">
                <a:tc>
                  <a:txBody>
                    <a:bodyPr/>
                    <a:lstStyle/>
                    <a:p>
                      <a:pPr algn="r" rtl="1">
                        <a:lnSpc>
                          <a:spcPct val="150000"/>
                        </a:lnSpc>
                        <a:spcAft>
                          <a:spcPts val="0"/>
                        </a:spcAft>
                      </a:pPr>
                      <a:r>
                        <a:rPr lang="he-IL" sz="2200" dirty="0">
                          <a:solidFill>
                            <a:srgbClr val="CC3300"/>
                          </a:solidFill>
                          <a:effectLst/>
                        </a:rPr>
                        <a:t>ידע נוסף</a:t>
                      </a:r>
                      <a:endParaRPr lang="en-US" sz="2200" dirty="0">
                        <a:solidFill>
                          <a:srgbClr val="CC33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98093073"/>
                  </a:ext>
                </a:extLst>
              </a:tr>
              <a:tr h="499679">
                <a:tc>
                  <a:txBody>
                    <a:bodyPr/>
                    <a:lstStyle/>
                    <a:p>
                      <a:pPr algn="r" rtl="1">
                        <a:lnSpc>
                          <a:spcPct val="150000"/>
                        </a:lnSpc>
                        <a:spcAft>
                          <a:spcPts val="0"/>
                        </a:spcAft>
                      </a:pPr>
                      <a:r>
                        <a:rPr lang="he-IL" sz="2200" dirty="0">
                          <a:solidFill>
                            <a:srgbClr val="CC3300"/>
                          </a:solidFill>
                          <a:effectLst/>
                        </a:rPr>
                        <a:t>פעולות</a:t>
                      </a:r>
                      <a:endParaRPr lang="en-US" sz="2200" dirty="0">
                        <a:solidFill>
                          <a:srgbClr val="CC33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rtl="1">
                        <a:lnSpc>
                          <a:spcPct val="150000"/>
                        </a:lnSpc>
                        <a:spcAft>
                          <a:spcPts val="0"/>
                        </a:spcAft>
                      </a:pP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50473361"/>
                  </a:ext>
                </a:extLst>
              </a:tr>
            </a:tbl>
          </a:graphicData>
        </a:graphic>
      </p:graphicFrame>
      <p:sp>
        <p:nvSpPr>
          <p:cNvPr id="5" name="TextBox 4"/>
          <p:cNvSpPr txBox="1"/>
          <p:nvPr/>
        </p:nvSpPr>
        <p:spPr>
          <a:xfrm>
            <a:off x="1" y="1588924"/>
            <a:ext cx="6989894" cy="1015663"/>
          </a:xfrm>
          <a:prstGeom prst="rect">
            <a:avLst/>
          </a:prstGeom>
          <a:noFill/>
        </p:spPr>
        <p:txBody>
          <a:bodyPr wrap="square" rtlCol="1">
            <a:spAutoFit/>
          </a:bodyPr>
          <a:lstStyle/>
          <a:p>
            <a:pPr>
              <a:lnSpc>
                <a:spcPct val="150000"/>
              </a:lnSpc>
            </a:pPr>
            <a:r>
              <a:rPr lang="he-IL" sz="2000" b="1" dirty="0">
                <a:solidFill>
                  <a:schemeClr val="bg1"/>
                </a:solidFill>
              </a:rPr>
              <a:t>במה עוסקת המשימה? </a:t>
            </a:r>
            <a:r>
              <a:rPr lang="he-IL" sz="2000" dirty="0">
                <a:solidFill>
                  <a:schemeClr val="bg1"/>
                </a:solidFill>
              </a:rPr>
              <a:t>(נושא, תופעה, בעיה, דילמה)</a:t>
            </a:r>
            <a:br>
              <a:rPr lang="he-IL" sz="2000" dirty="0">
                <a:solidFill>
                  <a:schemeClr val="bg1"/>
                </a:solidFill>
              </a:rPr>
            </a:br>
            <a:r>
              <a:rPr lang="he-IL" sz="2000" b="1" dirty="0">
                <a:solidFill>
                  <a:schemeClr val="bg1"/>
                </a:solidFill>
              </a:rPr>
              <a:t>מהם רכיבי המשימה? </a:t>
            </a:r>
            <a:r>
              <a:rPr lang="he-IL" sz="2000" dirty="0">
                <a:solidFill>
                  <a:schemeClr val="bg1"/>
                </a:solidFill>
              </a:rPr>
              <a:t>(קטע טקסט, ייצוגים חזותיים, סעיפים/ שאלות)</a:t>
            </a:r>
            <a:endParaRPr lang="en-US" sz="2000" dirty="0">
              <a:solidFill>
                <a:schemeClr val="bg1"/>
              </a:solidFill>
            </a:endParaRPr>
          </a:p>
        </p:txBody>
      </p:sp>
      <p:sp>
        <p:nvSpPr>
          <p:cNvPr id="6" name="TextBox 5"/>
          <p:cNvSpPr txBox="1"/>
          <p:nvPr/>
        </p:nvSpPr>
        <p:spPr>
          <a:xfrm>
            <a:off x="77647" y="2575381"/>
            <a:ext cx="6912247" cy="1938992"/>
          </a:xfrm>
          <a:prstGeom prst="rect">
            <a:avLst/>
          </a:prstGeom>
          <a:noFill/>
        </p:spPr>
        <p:txBody>
          <a:bodyPr wrap="square" rtlCol="1">
            <a:spAutoFit/>
          </a:bodyPr>
          <a:lstStyle/>
          <a:p>
            <a:pPr>
              <a:lnSpc>
                <a:spcPct val="150000"/>
              </a:lnSpc>
            </a:pPr>
            <a:r>
              <a:rPr lang="he-IL" sz="2000" b="1" dirty="0">
                <a:solidFill>
                  <a:schemeClr val="bg1"/>
                </a:solidFill>
              </a:rPr>
              <a:t>מהי מילת ההוראה / שאלה בכל אחת מהשאלות? </a:t>
            </a:r>
            <a:endParaRPr lang="he-IL" sz="2000" b="1" dirty="0"/>
          </a:p>
          <a:p>
            <a:pPr>
              <a:lnSpc>
                <a:spcPct val="150000"/>
              </a:lnSpc>
            </a:pPr>
            <a:r>
              <a:rPr lang="he-IL" sz="2000" b="1" dirty="0">
                <a:solidFill>
                  <a:schemeClr val="bg1"/>
                </a:solidFill>
              </a:rPr>
              <a:t>מה סוג התשובה שעליכם להשיב לכל אחת מהשאלות? </a:t>
            </a:r>
            <a:br>
              <a:rPr lang="he-IL" sz="2000" b="1" dirty="0">
                <a:solidFill>
                  <a:schemeClr val="bg1"/>
                </a:solidFill>
              </a:rPr>
            </a:br>
            <a:r>
              <a:rPr lang="he-IL" sz="2000" dirty="0">
                <a:solidFill>
                  <a:schemeClr val="bg1"/>
                </a:solidFill>
              </a:rPr>
              <a:t>תיאור / השוואה / קשר/ השפעה/ מסקנה / הנמקה / הסבר /</a:t>
            </a:r>
            <a:br>
              <a:rPr lang="he-IL" sz="2000" dirty="0">
                <a:solidFill>
                  <a:schemeClr val="bg1"/>
                </a:solidFill>
              </a:rPr>
            </a:br>
            <a:r>
              <a:rPr lang="he-IL" sz="2000" dirty="0">
                <a:solidFill>
                  <a:schemeClr val="bg1"/>
                </a:solidFill>
              </a:rPr>
              <a:t>המלצה /טיעון </a:t>
            </a:r>
            <a:endParaRPr lang="he-IL" dirty="0"/>
          </a:p>
        </p:txBody>
      </p:sp>
      <p:sp>
        <p:nvSpPr>
          <p:cNvPr id="7" name="TextBox 6"/>
          <p:cNvSpPr txBox="1"/>
          <p:nvPr/>
        </p:nvSpPr>
        <p:spPr>
          <a:xfrm>
            <a:off x="77647" y="4551328"/>
            <a:ext cx="6927742" cy="1015663"/>
          </a:xfrm>
          <a:prstGeom prst="rect">
            <a:avLst/>
          </a:prstGeom>
          <a:noFill/>
        </p:spPr>
        <p:txBody>
          <a:bodyPr wrap="square" rtlCol="1">
            <a:spAutoFit/>
          </a:bodyPr>
          <a:lstStyle/>
          <a:p>
            <a:pPr>
              <a:lnSpc>
                <a:spcPct val="150000"/>
              </a:lnSpc>
            </a:pPr>
            <a:r>
              <a:rPr lang="he-IL" sz="2000" b="1" dirty="0">
                <a:solidFill>
                  <a:schemeClr val="bg1"/>
                </a:solidFill>
              </a:rPr>
              <a:t>איזה מידע ברכיבי המשימה יסייע לך להשיב לכל אחת מהשאלות? </a:t>
            </a:r>
            <a:r>
              <a:rPr lang="en-US" sz="2000" b="1" dirty="0">
                <a:solidFill>
                  <a:schemeClr val="bg1"/>
                </a:solidFill>
              </a:rPr>
              <a:t/>
            </a:r>
            <a:br>
              <a:rPr lang="en-US" sz="2000" b="1" dirty="0">
                <a:solidFill>
                  <a:schemeClr val="bg1"/>
                </a:solidFill>
              </a:rPr>
            </a:br>
            <a:r>
              <a:rPr lang="he-IL" sz="2000" dirty="0">
                <a:solidFill>
                  <a:schemeClr val="bg1"/>
                </a:solidFill>
              </a:rPr>
              <a:t>(טקסט, ייצוגים חזותיים, שאלות)</a:t>
            </a:r>
            <a:endParaRPr lang="he-IL" sz="2000" dirty="0"/>
          </a:p>
        </p:txBody>
      </p:sp>
      <p:sp>
        <p:nvSpPr>
          <p:cNvPr id="8" name="TextBox 7"/>
          <p:cNvSpPr txBox="1"/>
          <p:nvPr/>
        </p:nvSpPr>
        <p:spPr>
          <a:xfrm>
            <a:off x="77647" y="5587478"/>
            <a:ext cx="6927742" cy="400110"/>
          </a:xfrm>
          <a:prstGeom prst="rect">
            <a:avLst/>
          </a:prstGeom>
          <a:noFill/>
        </p:spPr>
        <p:txBody>
          <a:bodyPr wrap="square" rtlCol="1">
            <a:spAutoFit/>
          </a:bodyPr>
          <a:lstStyle/>
          <a:p>
            <a:r>
              <a:rPr lang="he-IL" sz="2000" b="1" dirty="0">
                <a:solidFill>
                  <a:schemeClr val="bg1"/>
                </a:solidFill>
              </a:rPr>
              <a:t>איזה ידע נוסף דרוש כדי להשיב לכל אחת מהשאלות?</a:t>
            </a:r>
            <a:endParaRPr lang="he-IL" sz="2400" b="1" dirty="0"/>
          </a:p>
        </p:txBody>
      </p:sp>
      <p:sp>
        <p:nvSpPr>
          <p:cNvPr id="9" name="TextBox 8"/>
          <p:cNvSpPr txBox="1"/>
          <p:nvPr/>
        </p:nvSpPr>
        <p:spPr>
          <a:xfrm>
            <a:off x="77647" y="6148182"/>
            <a:ext cx="6927742" cy="400110"/>
          </a:xfrm>
          <a:prstGeom prst="rect">
            <a:avLst/>
          </a:prstGeom>
          <a:noFill/>
        </p:spPr>
        <p:txBody>
          <a:bodyPr wrap="square" rtlCol="1">
            <a:spAutoFit/>
          </a:bodyPr>
          <a:lstStyle/>
          <a:p>
            <a:r>
              <a:rPr lang="he-IL" sz="2000" b="1" dirty="0">
                <a:solidFill>
                  <a:schemeClr val="bg1"/>
                </a:solidFill>
              </a:rPr>
              <a:t>אלו פעולות יש לבצע כדי להשיב תשובות נכונות ומלאות?</a:t>
            </a:r>
            <a:endParaRPr lang="he-IL" sz="2000" b="1" dirty="0"/>
          </a:p>
        </p:txBody>
      </p:sp>
      <p:sp>
        <p:nvSpPr>
          <p:cNvPr id="10" name="TextBox 9"/>
          <p:cNvSpPr txBox="1"/>
          <p:nvPr/>
        </p:nvSpPr>
        <p:spPr>
          <a:xfrm>
            <a:off x="2790432" y="1002225"/>
            <a:ext cx="2417735" cy="586699"/>
          </a:xfrm>
          <a:prstGeom prst="rect">
            <a:avLst/>
          </a:prstGeom>
          <a:noFill/>
        </p:spPr>
        <p:txBody>
          <a:bodyPr wrap="square" rtlCol="1">
            <a:spAutoFit/>
          </a:bodyPr>
          <a:lstStyle/>
          <a:p>
            <a:pPr>
              <a:lnSpc>
                <a:spcPct val="150000"/>
              </a:lnSpc>
            </a:pPr>
            <a:r>
              <a:rPr lang="he-IL" sz="2400" b="1" dirty="0">
                <a:solidFill>
                  <a:schemeClr val="bg1"/>
                </a:solidFill>
              </a:rPr>
              <a:t>"שאלות פיצוח"</a:t>
            </a:r>
            <a:endPar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86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19781" y="226014"/>
            <a:ext cx="6552948" cy="685588"/>
          </a:xfrm>
          <a:noFill/>
        </p:spPr>
        <p:txBody>
          <a:bodyPr>
            <a:noAutofit/>
          </a:bodyPr>
          <a:lstStyle/>
          <a:p>
            <a:pPr algn="ctr"/>
            <a:r>
              <a:rPr lang="he-IL" sz="3600" b="1" dirty="0">
                <a:cs typeface="+mn-cs"/>
              </a:rPr>
              <a:t>כלי עזר: טבלת השוואה</a:t>
            </a:r>
          </a:p>
        </p:txBody>
      </p:sp>
      <p:sp>
        <p:nvSpPr>
          <p:cNvPr id="7" name="מציין מיקום תוכן 2"/>
          <p:cNvSpPr>
            <a:spLocks noGrp="1"/>
          </p:cNvSpPr>
          <p:nvPr>
            <p:ph idx="1"/>
          </p:nvPr>
        </p:nvSpPr>
        <p:spPr>
          <a:xfrm>
            <a:off x="1099728" y="2910144"/>
            <a:ext cx="7382254" cy="593556"/>
          </a:xfrm>
        </p:spPr>
        <p:txBody>
          <a:bodyPr>
            <a:noAutofit/>
          </a:bodyPr>
          <a:lstStyle/>
          <a:p>
            <a:pPr marL="0" indent="0">
              <a:lnSpc>
                <a:spcPct val="100000"/>
              </a:lnSpc>
              <a:buNone/>
            </a:pPr>
            <a:r>
              <a:rPr lang="he-IL" b="1" dirty="0" smtClean="0"/>
              <a:t>ארגון הנתונים והסקת מסקנה:</a:t>
            </a:r>
            <a:endParaRPr lang="he-IL" b="1" dirty="0"/>
          </a:p>
        </p:txBody>
      </p:sp>
      <p:pic>
        <p:nvPicPr>
          <p:cNvPr id="4" name="תמונה 3" descr="תבחינים להשוואה וממצאים להשוואה" title="כלי עזר: טבלת השוואה ריקה"/>
          <p:cNvPicPr>
            <a:picLocks noChangeAspect="1"/>
          </p:cNvPicPr>
          <p:nvPr/>
        </p:nvPicPr>
        <p:blipFill>
          <a:blip r:embed="rId2"/>
          <a:stretch>
            <a:fillRect/>
          </a:stretch>
        </p:blipFill>
        <p:spPr>
          <a:xfrm>
            <a:off x="353215" y="884058"/>
            <a:ext cx="8486080" cy="1897110"/>
          </a:xfrm>
          <a:prstGeom prst="rect">
            <a:avLst/>
          </a:prstGeom>
        </p:spPr>
      </p:pic>
      <p:pic>
        <p:nvPicPr>
          <p:cNvPr id="5" name="תמונה 4" descr="תנורי ההיתוך, עבור כל אחד נבדקת טמפרטורת התנור, טמפרטורת ההתכה של הזהב ומסקנה: מצב הצבירה" title="טבלה לארגון הנתונים והסקת מסקנה"/>
          <p:cNvPicPr>
            <a:picLocks noChangeAspect="1"/>
          </p:cNvPicPr>
          <p:nvPr/>
        </p:nvPicPr>
        <p:blipFill>
          <a:blip r:embed="rId3"/>
          <a:stretch>
            <a:fillRect/>
          </a:stretch>
        </p:blipFill>
        <p:spPr>
          <a:xfrm>
            <a:off x="710528" y="3503700"/>
            <a:ext cx="7771454" cy="3211223"/>
          </a:xfrm>
          <a:prstGeom prst="rect">
            <a:avLst/>
          </a:prstGeom>
        </p:spPr>
      </p:pic>
    </p:spTree>
    <p:extLst>
      <p:ext uri="{BB962C8B-B14F-4D97-AF65-F5344CB8AC3E}">
        <p14:creationId xmlns:p14="http://schemas.microsoft.com/office/powerpoint/2010/main" val="149324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7"/>
            <a:ext cx="7886700" cy="774126"/>
          </a:xfrm>
        </p:spPr>
        <p:txBody>
          <a:bodyPr/>
          <a:lstStyle/>
          <a:p>
            <a:pPr algn="ctr"/>
            <a:r>
              <a:rPr lang="he-IL" dirty="0" smtClean="0">
                <a:cs typeface="+mn-cs"/>
              </a:rPr>
              <a:t>ניסוח משפט מסקנה מנומקת</a:t>
            </a:r>
            <a:endParaRPr lang="he-IL" dirty="0">
              <a:cs typeface="+mn-cs"/>
            </a:endParaRPr>
          </a:p>
        </p:txBody>
      </p:sp>
      <p:pic>
        <p:nvPicPr>
          <p:cNvPr id="4" name="תמונה 3" descr="משלימים את המילים החסרות: מצב הצבירה בתנור היתוך א' יהיה __, כי הטמפרטורה בו (500 מעלות צלזיוס) __ מנקודת ההתכה של הזהב (__ מעלות צלזיוס).&#10;השוו למסקנה שניסחתם במשימה המקדימה. האם הוא שונה? במה?" title="ניסוח משפט מסקנה מנומקת"/>
          <p:cNvPicPr>
            <a:picLocks noChangeAspect="1"/>
          </p:cNvPicPr>
          <p:nvPr/>
        </p:nvPicPr>
        <p:blipFill>
          <a:blip r:embed="rId2"/>
          <a:stretch>
            <a:fillRect/>
          </a:stretch>
        </p:blipFill>
        <p:spPr>
          <a:xfrm>
            <a:off x="190865" y="1517206"/>
            <a:ext cx="8762269" cy="1960511"/>
          </a:xfrm>
          <a:prstGeom prst="rect">
            <a:avLst/>
          </a:prstGeom>
        </p:spPr>
      </p:pic>
    </p:spTree>
    <p:extLst>
      <p:ext uri="{BB962C8B-B14F-4D97-AF65-F5344CB8AC3E}">
        <p14:creationId xmlns:p14="http://schemas.microsoft.com/office/powerpoint/2010/main" val="160480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5622"/>
            <a:ext cx="7610058" cy="1074604"/>
          </a:xfrm>
        </p:spPr>
        <p:txBody>
          <a:bodyPr>
            <a:noAutofit/>
          </a:bodyPr>
          <a:lstStyle/>
          <a:p>
            <a:pPr algn="r"/>
            <a:r>
              <a:rPr lang="he-IL" sz="3200" b="1" dirty="0">
                <a:cs typeface="+mn-cs"/>
              </a:rPr>
              <a:t>הערכה </a:t>
            </a:r>
            <a:r>
              <a:rPr lang="he-IL" sz="3200" b="1" dirty="0" smtClean="0">
                <a:cs typeface="+mn-cs"/>
              </a:rPr>
              <a:t>ושיפור: </a:t>
            </a:r>
            <a:r>
              <a:rPr lang="en-US" sz="3200" b="1" dirty="0" smtClean="0">
                <a:cs typeface="+mn-cs"/>
              </a:rPr>
              <a:t/>
            </a:r>
            <a:br>
              <a:rPr lang="en-US" sz="3200" b="1" dirty="0" smtClean="0">
                <a:cs typeface="+mn-cs"/>
              </a:rPr>
            </a:br>
            <a:r>
              <a:rPr lang="he-IL" sz="2000" b="1" dirty="0" smtClean="0">
                <a:cs typeface="+mn-cs"/>
              </a:rPr>
              <a:t>חיזרו לתשובות שניסחתם במשימה המקדימה ותקנו אותן על פי הצורך, בעזרת  בעזרת כרטיס הניווט הבא:</a:t>
            </a:r>
            <a:endParaRPr lang="he-IL" sz="2000" b="1" dirty="0">
              <a:cs typeface="+mn-cs"/>
            </a:endParaRPr>
          </a:p>
        </p:txBody>
      </p:sp>
      <p:pic>
        <p:nvPicPr>
          <p:cNvPr id="4" name="תמונה 3" descr="אייקון הערכה ושיפור"/>
          <p:cNvPicPr/>
          <p:nvPr/>
        </p:nvPicPr>
        <p:blipFill>
          <a:blip r:embed="rId2" cstate="print">
            <a:extLst>
              <a:ext uri="{28A0092B-C50C-407E-A947-70E740481C1C}">
                <a14:useLocalDpi xmlns:a14="http://schemas.microsoft.com/office/drawing/2010/main" val="0"/>
              </a:ext>
            </a:extLst>
          </a:blip>
          <a:stretch>
            <a:fillRect/>
          </a:stretch>
        </p:blipFill>
        <p:spPr>
          <a:xfrm>
            <a:off x="7610058" y="-85929"/>
            <a:ext cx="1322711" cy="1636294"/>
          </a:xfrm>
          <a:prstGeom prst="rect">
            <a:avLst/>
          </a:prstGeom>
        </p:spPr>
      </p:pic>
      <p:pic>
        <p:nvPicPr>
          <p:cNvPr id="3" name="תמונה 2" title="כרטיס ניווט לניסוח תשובת מסקנה"/>
          <p:cNvPicPr>
            <a:picLocks noChangeAspect="1"/>
          </p:cNvPicPr>
          <p:nvPr/>
        </p:nvPicPr>
        <p:blipFill>
          <a:blip r:embed="rId3"/>
          <a:stretch>
            <a:fillRect/>
          </a:stretch>
        </p:blipFill>
        <p:spPr>
          <a:xfrm>
            <a:off x="884651" y="1073972"/>
            <a:ext cx="7045145" cy="5687456"/>
          </a:xfrm>
          <a:prstGeom prst="rect">
            <a:avLst/>
          </a:prstGeom>
        </p:spPr>
      </p:pic>
    </p:spTree>
    <p:extLst>
      <p:ext uri="{BB962C8B-B14F-4D97-AF65-F5344CB8AC3E}">
        <p14:creationId xmlns:p14="http://schemas.microsoft.com/office/powerpoint/2010/main" val="199599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82155" y="752583"/>
            <a:ext cx="7886700" cy="1325563"/>
          </a:xfrm>
        </p:spPr>
        <p:txBody>
          <a:bodyPr>
            <a:normAutofit/>
          </a:bodyPr>
          <a:lstStyle/>
          <a:p>
            <a:pPr algn="ctr"/>
            <a:r>
              <a:rPr lang="he-IL" sz="4800" dirty="0">
                <a:cs typeface="+mn-cs"/>
              </a:rPr>
              <a:t>נעבור לתרגול הכלים שלמדנו</a:t>
            </a:r>
          </a:p>
        </p:txBody>
      </p:sp>
      <p:pic>
        <p:nvPicPr>
          <p:cNvPr id="4" name="מציין מיקום תוכן 3" descr="אייקון תרגול"/>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7754" y="2722679"/>
            <a:ext cx="2155502" cy="2538104"/>
          </a:xfrm>
        </p:spPr>
      </p:pic>
    </p:spTree>
    <p:extLst>
      <p:ext uri="{BB962C8B-B14F-4D97-AF65-F5344CB8AC3E}">
        <p14:creationId xmlns:p14="http://schemas.microsoft.com/office/powerpoint/2010/main" val="126691676"/>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1113</TotalTime>
  <Words>518</Words>
  <Application>Microsoft Office PowerPoint</Application>
  <PresentationFormat>On-screen Show (4:3)</PresentationFormat>
  <Paragraphs>119</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מצגת מורה:  "פיצוח" שאלת מסקנה מנומקת</vt:lpstr>
      <vt:lpstr>משימה מקדימה: התכת זהב</vt:lpstr>
      <vt:lpstr>משוב עצמי (רפלקציה)</vt:lpstr>
      <vt:lpstr>המשגה : כלי עזר לשיפור הלמידה</vt:lpstr>
      <vt:lpstr>כלי עזר: כלי ל"פיצוח שאלה"</vt:lpstr>
      <vt:lpstr>כלי עזר: טבלת השוואה</vt:lpstr>
      <vt:lpstr>ניסוח משפט מסקנה מנומקת</vt:lpstr>
      <vt:lpstr>הערכה ושיפור:  חיזרו לתשובות שניסחתם במשימה המקדימה ותקנו אותן על פי הצורך, בעזרת  בעזרת כרטיס הניווט הבא:</vt:lpstr>
      <vt:lpstr>נעבור לתרגול הכלים שלמדנו</vt:lpstr>
      <vt:lpstr>משימת תרגול</vt:lpstr>
      <vt:lpstr>מה למדתם?</vt:lpstr>
      <vt:lpstr>מה למדתם</vt:lpstr>
      <vt:lpstr>משימת יישום + הערכה</vt:lpstr>
      <vt:lpstr>הערכה עצמית או הערכת עמיתים</vt:lpstr>
      <vt:lpstr>משוב מעצב למידה</vt:lpstr>
      <vt:lpstr>צפייה בסרטון: התכת זכוכית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פיצוח שאלת מסקנה מנומקת</dc:title>
  <dc:creator>Admin</dc:creator>
  <cp:lastModifiedBy>Windows User</cp:lastModifiedBy>
  <cp:revision>122</cp:revision>
  <dcterms:created xsi:type="dcterms:W3CDTF">2020-03-05T01:24:47Z</dcterms:created>
  <dcterms:modified xsi:type="dcterms:W3CDTF">2020-09-13T06:53:00Z</dcterms:modified>
</cp:coreProperties>
</file>