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18"/>
  </p:notesMasterIdLst>
  <p:sldIdLst>
    <p:sldId id="256" r:id="rId2"/>
    <p:sldId id="258" r:id="rId3"/>
    <p:sldId id="270" r:id="rId4"/>
    <p:sldId id="273" r:id="rId5"/>
    <p:sldId id="259" r:id="rId6"/>
    <p:sldId id="261" r:id="rId7"/>
    <p:sldId id="277" r:id="rId8"/>
    <p:sldId id="276" r:id="rId9"/>
    <p:sldId id="263" r:id="rId10"/>
    <p:sldId id="274" r:id="rId11"/>
    <p:sldId id="266" r:id="rId12"/>
    <p:sldId id="269" r:id="rId13"/>
    <p:sldId id="275" r:id="rId14"/>
    <p:sldId id="268" r:id="rId15"/>
    <p:sldId id="267" r:id="rId16"/>
    <p:sldId id="264" r:id="rId17"/>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8B4"/>
    <a:srgbClr val="E6F2F8"/>
    <a:srgbClr val="0066CC"/>
    <a:srgbClr val="CC3300"/>
    <a:srgbClr val="0287A6"/>
    <a:srgbClr val="FF9900"/>
    <a:srgbClr val="990000"/>
    <a:srgbClr val="FA0000"/>
    <a:srgbClr val="FF1919"/>
    <a:srgbClr val="FF2F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סגנון בהיר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סגנון ביניים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סגנון ביניים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977" autoAdjust="0"/>
    <p:restoredTop sz="92443" autoAdjust="0"/>
  </p:normalViewPr>
  <p:slideViewPr>
    <p:cSldViewPr snapToGrid="0">
      <p:cViewPr varScale="1">
        <p:scale>
          <a:sx n="107" d="100"/>
          <a:sy n="107" d="100"/>
        </p:scale>
        <p:origin x="396"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2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410DB0F4-CDEA-4C02-93BD-8DAEDAA74FE5}" type="datetimeFigureOut">
              <a:rPr lang="he-IL" smtClean="0"/>
              <a:t>כ"ד/אלול/תש"פ</a:t>
            </a:fld>
            <a:endParaRPr lang="he-IL"/>
          </a:p>
        </p:txBody>
      </p:sp>
      <p:sp>
        <p:nvSpPr>
          <p:cNvPr id="4" name="מציין מיקום של תמונת שקופית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C5C4DEF5-3445-4E0B-A523-4AE8D65C572A}" type="slidenum">
              <a:rPr lang="he-IL" smtClean="0"/>
              <a:t>‹#›</a:t>
            </a:fld>
            <a:endParaRPr lang="he-IL"/>
          </a:p>
        </p:txBody>
      </p:sp>
    </p:spTree>
    <p:extLst>
      <p:ext uri="{BB962C8B-B14F-4D97-AF65-F5344CB8AC3E}">
        <p14:creationId xmlns:p14="http://schemas.microsoft.com/office/powerpoint/2010/main" val="109912792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1200"/>
              </a:spcBef>
              <a:buSzPct val="100000"/>
              <a:buFont typeface="+mj-lt"/>
              <a:buNone/>
            </a:pPr>
            <a:r>
              <a:rPr lang="he-IL" dirty="0"/>
              <a:t>להתבונן</a:t>
            </a:r>
            <a:r>
              <a:rPr lang="he-IL" baseline="0" dirty="0"/>
              <a:t> יחד המשימה על שלבי הפעילות העיקריים- להוס</a:t>
            </a:r>
            <a:r>
              <a:rPr lang="he-IL" dirty="0"/>
              <a:t>יף כאן למטה את שלבי הפעילות העיקריים: </a:t>
            </a:r>
          </a:p>
          <a:p>
            <a:pPr marL="514350" indent="-514350">
              <a:spcBef>
                <a:spcPts val="1200"/>
              </a:spcBef>
              <a:buSzPct val="100000"/>
              <a:buFont typeface="+mj-lt"/>
              <a:buAutoNum type="arabicPeriod"/>
            </a:pPr>
            <a:r>
              <a:rPr lang="he-IL" dirty="0">
                <a:solidFill>
                  <a:schemeClr val="bg1"/>
                </a:solidFill>
              </a:rPr>
              <a:t>הכרות עם הכלי ל"פיצוח שאלה"</a:t>
            </a:r>
            <a:r>
              <a:rPr lang="he-IL" dirty="0"/>
              <a:t>"</a:t>
            </a:r>
          </a:p>
          <a:p>
            <a:pPr marL="514350" indent="-514350">
              <a:spcBef>
                <a:spcPts val="1200"/>
              </a:spcBef>
              <a:buSzPct val="100000"/>
              <a:buFont typeface="+mj-lt"/>
              <a:buAutoNum type="arabicPeriod"/>
            </a:pPr>
            <a:r>
              <a:rPr lang="he-IL" dirty="0">
                <a:solidFill>
                  <a:schemeClr val="bg1"/>
                </a:solidFill>
              </a:rPr>
              <a:t>שחזור הדרך בה הגיעו לתשובה, בעזרת הכלי ל"פיצוח שאלה</a:t>
            </a:r>
            <a:r>
              <a:rPr lang="en-US" dirty="0">
                <a:solidFill>
                  <a:schemeClr val="bg1"/>
                </a:solidFill>
              </a:rPr>
              <a:t>"</a:t>
            </a:r>
          </a:p>
          <a:p>
            <a:pPr marL="514350" indent="-514350">
              <a:spcBef>
                <a:spcPts val="1200"/>
              </a:spcBef>
              <a:buSzPct val="100000"/>
              <a:buFont typeface="+mj-lt"/>
              <a:buAutoNum type="arabicPeriod"/>
            </a:pPr>
            <a:r>
              <a:rPr lang="he-IL" dirty="0">
                <a:solidFill>
                  <a:schemeClr val="bg1"/>
                </a:solidFill>
              </a:rPr>
              <a:t>טבלת השוואה לפי תבחינים</a:t>
            </a:r>
          </a:p>
          <a:p>
            <a:pPr marL="514350" indent="-514350">
              <a:spcBef>
                <a:spcPts val="1200"/>
              </a:spcBef>
              <a:buSzPct val="100000"/>
              <a:buFont typeface="+mj-lt"/>
              <a:buAutoNum type="arabicPeriod"/>
            </a:pPr>
            <a:r>
              <a:rPr lang="he-IL" dirty="0">
                <a:solidFill>
                  <a:schemeClr val="bg1"/>
                </a:solidFill>
              </a:rPr>
              <a:t>הערכת התשובה במשימה המקדימה</a:t>
            </a:r>
            <a:endParaRPr lang="en-US" dirty="0">
              <a:solidFill>
                <a:schemeClr val="bg1"/>
              </a:solidFill>
            </a:endParaRPr>
          </a:p>
          <a:p>
            <a:r>
              <a:rPr lang="he-IL" dirty="0"/>
              <a:t>ועוד כמה טיפים פדגוגיים מתוך המדריך למורה</a:t>
            </a:r>
          </a:p>
        </p:txBody>
      </p:sp>
      <p:sp>
        <p:nvSpPr>
          <p:cNvPr id="4" name="Slide Number Placeholder 3"/>
          <p:cNvSpPr>
            <a:spLocks noGrp="1"/>
          </p:cNvSpPr>
          <p:nvPr>
            <p:ph type="sldNum" sz="quarter" idx="10"/>
          </p:nvPr>
        </p:nvSpPr>
        <p:spPr/>
        <p:txBody>
          <a:bodyPr/>
          <a:lstStyle/>
          <a:p>
            <a:fld id="{0DD89947-2865-47F0-B6AF-8D9E8FD0CC5F}" type="slidenum">
              <a:rPr lang="he-IL" smtClean="0"/>
              <a:pPr/>
              <a:t>4</a:t>
            </a:fld>
            <a:endParaRPr lang="he-IL"/>
          </a:p>
        </p:txBody>
      </p:sp>
    </p:spTree>
    <p:extLst>
      <p:ext uri="{BB962C8B-B14F-4D97-AF65-F5344CB8AC3E}">
        <p14:creationId xmlns:p14="http://schemas.microsoft.com/office/powerpoint/2010/main" val="3149260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rtl="1"/>
            <a:r>
              <a:rPr lang="he-IL" sz="1200" b="1" kern="1200" dirty="0">
                <a:solidFill>
                  <a:schemeClr val="tx1"/>
                </a:solidFill>
                <a:effectLst/>
                <a:latin typeface="+mn-lt"/>
                <a:ea typeface="+mn-ea"/>
                <a:cs typeface="+mn-cs"/>
              </a:rPr>
              <a:t>מורה: </a:t>
            </a:r>
            <a:r>
              <a:rPr lang="he-IL" sz="1200" kern="1200" dirty="0">
                <a:solidFill>
                  <a:schemeClr val="tx1"/>
                </a:solidFill>
                <a:effectLst/>
                <a:latin typeface="+mn-lt"/>
                <a:ea typeface="+mn-ea"/>
                <a:cs typeface="+mn-cs"/>
              </a:rPr>
              <a:t>בכל שאלה פתוחה או בשאלה מורכבת הבנויה מטקסט וייצוגים חזותיים (תרשימים, טבלאות או גרפים), תרגלו את העבודה עם "שאלות פיצוח" עד שהכלי יהפוך להרגל חשיבה אוטומטי, שיהיה זמין לעזרתכם בכל הזדמנות.</a:t>
            </a:r>
            <a:endParaRPr lang="en-US" sz="1200" kern="1200" dirty="0">
              <a:solidFill>
                <a:schemeClr val="tx1"/>
              </a:solidFill>
              <a:effectLst/>
              <a:latin typeface="+mn-lt"/>
              <a:ea typeface="+mn-ea"/>
              <a:cs typeface="+mn-cs"/>
            </a:endParaRPr>
          </a:p>
          <a:p>
            <a:endParaRPr lang="he-IL" dirty="0"/>
          </a:p>
        </p:txBody>
      </p:sp>
      <p:sp>
        <p:nvSpPr>
          <p:cNvPr id="4" name="מציין מיקום של מספר שקופית 3"/>
          <p:cNvSpPr>
            <a:spLocks noGrp="1"/>
          </p:cNvSpPr>
          <p:nvPr>
            <p:ph type="sldNum" sz="quarter" idx="10"/>
          </p:nvPr>
        </p:nvSpPr>
        <p:spPr/>
        <p:txBody>
          <a:bodyPr/>
          <a:lstStyle/>
          <a:p>
            <a:fld id="{C5C4DEF5-3445-4E0B-A523-4AE8D65C572A}" type="slidenum">
              <a:rPr lang="he-IL" smtClean="0"/>
              <a:t>5</a:t>
            </a:fld>
            <a:endParaRPr lang="he-IL"/>
          </a:p>
        </p:txBody>
      </p:sp>
    </p:spTree>
    <p:extLst>
      <p:ext uri="{BB962C8B-B14F-4D97-AF65-F5344CB8AC3E}">
        <p14:creationId xmlns:p14="http://schemas.microsoft.com/office/powerpoint/2010/main" val="4070716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indent="0">
              <a:spcBef>
                <a:spcPts val="1200"/>
              </a:spcBef>
              <a:buSzPct val="100000"/>
              <a:buFont typeface="+mj-lt"/>
              <a:buNone/>
            </a:pPr>
            <a:endParaRPr lang="he-IL" dirty="0"/>
          </a:p>
        </p:txBody>
      </p:sp>
      <p:sp>
        <p:nvSpPr>
          <p:cNvPr id="4" name="מציין מיקום של מספר שקופית 3"/>
          <p:cNvSpPr>
            <a:spLocks noGrp="1"/>
          </p:cNvSpPr>
          <p:nvPr>
            <p:ph type="sldNum" sz="quarter" idx="10"/>
          </p:nvPr>
        </p:nvSpPr>
        <p:spPr/>
        <p:txBody>
          <a:bodyPr/>
          <a:lstStyle/>
          <a:p>
            <a:fld id="{0DD89947-2865-47F0-B6AF-8D9E8FD0CC5F}" type="slidenum">
              <a:rPr lang="he-IL" smtClean="0"/>
              <a:pPr/>
              <a:t>10</a:t>
            </a:fld>
            <a:endParaRPr lang="he-IL"/>
          </a:p>
        </p:txBody>
      </p:sp>
    </p:spTree>
    <p:extLst>
      <p:ext uri="{BB962C8B-B14F-4D97-AF65-F5344CB8AC3E}">
        <p14:creationId xmlns:p14="http://schemas.microsoft.com/office/powerpoint/2010/main" val="17517306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0DD89947-2865-47F0-B6AF-8D9E8FD0CC5F}" type="slidenum">
              <a:rPr lang="he-IL" smtClean="0"/>
              <a:pPr/>
              <a:t>13</a:t>
            </a:fld>
            <a:endParaRPr lang="he-IL"/>
          </a:p>
        </p:txBody>
      </p:sp>
    </p:spTree>
    <p:extLst>
      <p:ext uri="{BB962C8B-B14F-4D97-AF65-F5344CB8AC3E}">
        <p14:creationId xmlns:p14="http://schemas.microsoft.com/office/powerpoint/2010/main" val="118401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9E76FA98-4DA2-47A6-8F36-92327BACF118}" type="datetimeFigureOut">
              <a:rPr lang="he-IL" smtClean="0"/>
              <a:t>כ"ד/אלול/תש"פ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D005C78-C328-41CD-A447-788A062D3827}" type="slidenum">
              <a:rPr lang="he-IL" smtClean="0"/>
              <a:t>‹#›</a:t>
            </a:fld>
            <a:endParaRPr lang="he-IL"/>
          </a:p>
        </p:txBody>
      </p:sp>
    </p:spTree>
    <p:extLst>
      <p:ext uri="{BB962C8B-B14F-4D97-AF65-F5344CB8AC3E}">
        <p14:creationId xmlns:p14="http://schemas.microsoft.com/office/powerpoint/2010/main" val="118394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9E76FA98-4DA2-47A6-8F36-92327BACF118}" type="datetimeFigureOut">
              <a:rPr lang="he-IL" smtClean="0"/>
              <a:t>כ"ד/אלול/תש"פ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D005C78-C328-41CD-A447-788A062D3827}" type="slidenum">
              <a:rPr lang="he-IL" smtClean="0"/>
              <a:t>‹#›</a:t>
            </a:fld>
            <a:endParaRPr lang="he-IL"/>
          </a:p>
        </p:txBody>
      </p:sp>
    </p:spTree>
    <p:extLst>
      <p:ext uri="{BB962C8B-B14F-4D97-AF65-F5344CB8AC3E}">
        <p14:creationId xmlns:p14="http://schemas.microsoft.com/office/powerpoint/2010/main" val="2028723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9E76FA98-4DA2-47A6-8F36-92327BACF118}" type="datetimeFigureOut">
              <a:rPr lang="he-IL" smtClean="0"/>
              <a:t>כ"ד/אלול/תש"פ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D005C78-C328-41CD-A447-788A062D3827}" type="slidenum">
              <a:rPr lang="he-IL" smtClean="0"/>
              <a:t>‹#›</a:t>
            </a:fld>
            <a:endParaRPr lang="he-IL"/>
          </a:p>
        </p:txBody>
      </p:sp>
    </p:spTree>
    <p:extLst>
      <p:ext uri="{BB962C8B-B14F-4D97-AF65-F5344CB8AC3E}">
        <p14:creationId xmlns:p14="http://schemas.microsoft.com/office/powerpoint/2010/main" val="3391614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9E76FA98-4DA2-47A6-8F36-92327BACF118}" type="datetimeFigureOut">
              <a:rPr lang="he-IL" smtClean="0"/>
              <a:t>כ"ד/אלול/תש"פ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D005C78-C328-41CD-A447-788A062D3827}" type="slidenum">
              <a:rPr lang="he-IL" smtClean="0"/>
              <a:t>‹#›</a:t>
            </a:fld>
            <a:endParaRPr lang="he-IL"/>
          </a:p>
        </p:txBody>
      </p:sp>
    </p:spTree>
    <p:extLst>
      <p:ext uri="{BB962C8B-B14F-4D97-AF65-F5344CB8AC3E}">
        <p14:creationId xmlns:p14="http://schemas.microsoft.com/office/powerpoint/2010/main" val="400434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9E76FA98-4DA2-47A6-8F36-92327BACF118}" type="datetimeFigureOut">
              <a:rPr lang="he-IL" smtClean="0"/>
              <a:t>כ"ד/אלול/תש"פ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D005C78-C328-41CD-A447-788A062D3827}" type="slidenum">
              <a:rPr lang="he-IL" smtClean="0"/>
              <a:t>‹#›</a:t>
            </a:fld>
            <a:endParaRPr lang="he-IL"/>
          </a:p>
        </p:txBody>
      </p:sp>
    </p:spTree>
    <p:extLst>
      <p:ext uri="{BB962C8B-B14F-4D97-AF65-F5344CB8AC3E}">
        <p14:creationId xmlns:p14="http://schemas.microsoft.com/office/powerpoint/2010/main" val="1954735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9E76FA98-4DA2-47A6-8F36-92327BACF118}" type="datetimeFigureOut">
              <a:rPr lang="he-IL" smtClean="0"/>
              <a:t>כ"ד/אלול/תש"פ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AD005C78-C328-41CD-A447-788A062D3827}" type="slidenum">
              <a:rPr lang="he-IL" smtClean="0"/>
              <a:t>‹#›</a:t>
            </a:fld>
            <a:endParaRPr lang="he-IL"/>
          </a:p>
        </p:txBody>
      </p:sp>
    </p:spTree>
    <p:extLst>
      <p:ext uri="{BB962C8B-B14F-4D97-AF65-F5344CB8AC3E}">
        <p14:creationId xmlns:p14="http://schemas.microsoft.com/office/powerpoint/2010/main" val="3854825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Content Placeholder 3"/>
          <p:cNvSpPr>
            <a:spLocks noGrp="1"/>
          </p:cNvSpPr>
          <p:nvPr>
            <p:ph sz="half" idx="2"/>
          </p:nvPr>
        </p:nvSpPr>
        <p:spPr>
          <a:xfrm>
            <a:off x="629842" y="2505075"/>
            <a:ext cx="3868340"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Content Placeholder 5"/>
          <p:cNvSpPr>
            <a:spLocks noGrp="1"/>
          </p:cNvSpPr>
          <p:nvPr>
            <p:ph sz="quarter" idx="4"/>
          </p:nvPr>
        </p:nvSpPr>
        <p:spPr>
          <a:xfrm>
            <a:off x="4629150" y="2505075"/>
            <a:ext cx="3887391"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9E76FA98-4DA2-47A6-8F36-92327BACF118}" type="datetimeFigureOut">
              <a:rPr lang="he-IL" smtClean="0"/>
              <a:t>כ"ד/אלול/תש"פ</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AD005C78-C328-41CD-A447-788A062D3827}" type="slidenum">
              <a:rPr lang="he-IL" smtClean="0"/>
              <a:t>‹#›</a:t>
            </a:fld>
            <a:endParaRPr lang="he-IL"/>
          </a:p>
        </p:txBody>
      </p:sp>
    </p:spTree>
    <p:extLst>
      <p:ext uri="{BB962C8B-B14F-4D97-AF65-F5344CB8AC3E}">
        <p14:creationId xmlns:p14="http://schemas.microsoft.com/office/powerpoint/2010/main" val="926050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9E76FA98-4DA2-47A6-8F36-92327BACF118}" type="datetimeFigureOut">
              <a:rPr lang="he-IL" smtClean="0"/>
              <a:t>כ"ד/אלול/תש"פ</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AD005C78-C328-41CD-A447-788A062D3827}" type="slidenum">
              <a:rPr lang="he-IL" smtClean="0"/>
              <a:t>‹#›</a:t>
            </a:fld>
            <a:endParaRPr lang="he-IL"/>
          </a:p>
        </p:txBody>
      </p:sp>
    </p:spTree>
    <p:extLst>
      <p:ext uri="{BB962C8B-B14F-4D97-AF65-F5344CB8AC3E}">
        <p14:creationId xmlns:p14="http://schemas.microsoft.com/office/powerpoint/2010/main" val="113343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76FA98-4DA2-47A6-8F36-92327BACF118}" type="datetimeFigureOut">
              <a:rPr lang="he-IL" smtClean="0"/>
              <a:t>כ"ד/אלול/תש"פ</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AD005C78-C328-41CD-A447-788A062D3827}" type="slidenum">
              <a:rPr lang="he-IL" smtClean="0"/>
              <a:t>‹#›</a:t>
            </a:fld>
            <a:endParaRPr lang="he-IL"/>
          </a:p>
        </p:txBody>
      </p:sp>
    </p:spTree>
    <p:extLst>
      <p:ext uri="{BB962C8B-B14F-4D97-AF65-F5344CB8AC3E}">
        <p14:creationId xmlns:p14="http://schemas.microsoft.com/office/powerpoint/2010/main" val="405124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9E76FA98-4DA2-47A6-8F36-92327BACF118}" type="datetimeFigureOut">
              <a:rPr lang="he-IL" smtClean="0"/>
              <a:t>כ"ד/אלול/תש"פ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AD005C78-C328-41CD-A447-788A062D3827}" type="slidenum">
              <a:rPr lang="he-IL" smtClean="0"/>
              <a:t>‹#›</a:t>
            </a:fld>
            <a:endParaRPr lang="he-IL"/>
          </a:p>
        </p:txBody>
      </p:sp>
    </p:spTree>
    <p:extLst>
      <p:ext uri="{BB962C8B-B14F-4D97-AF65-F5344CB8AC3E}">
        <p14:creationId xmlns:p14="http://schemas.microsoft.com/office/powerpoint/2010/main" val="681680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9E76FA98-4DA2-47A6-8F36-92327BACF118}" type="datetimeFigureOut">
              <a:rPr lang="he-IL" smtClean="0"/>
              <a:t>כ"ד/אלול/תש"פ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AD005C78-C328-41CD-A447-788A062D3827}" type="slidenum">
              <a:rPr lang="he-IL" smtClean="0"/>
              <a:t>‹#›</a:t>
            </a:fld>
            <a:endParaRPr lang="he-IL"/>
          </a:p>
        </p:txBody>
      </p:sp>
    </p:spTree>
    <p:extLst>
      <p:ext uri="{BB962C8B-B14F-4D97-AF65-F5344CB8AC3E}">
        <p14:creationId xmlns:p14="http://schemas.microsoft.com/office/powerpoint/2010/main" val="1800640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78B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76FA98-4DA2-47A6-8F36-92327BACF118}" type="datetimeFigureOut">
              <a:rPr lang="he-IL" smtClean="0"/>
              <a:t>כ"ד/אלול/תש"פ</a:t>
            </a:fld>
            <a:endParaRPr lang="he-I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005C78-C328-41CD-A447-788A062D3827}" type="slidenum">
              <a:rPr lang="he-IL" smtClean="0"/>
              <a:t>‹#›</a:t>
            </a:fld>
            <a:endParaRPr lang="he-IL"/>
          </a:p>
        </p:txBody>
      </p:sp>
    </p:spTree>
    <p:extLst>
      <p:ext uri="{BB962C8B-B14F-4D97-AF65-F5344CB8AC3E}">
        <p14:creationId xmlns:p14="http://schemas.microsoft.com/office/powerpoint/2010/main" val="3463684396"/>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7.gi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gif"/><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7.gi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gif"/><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hqh1MRWZjm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s://www.youtube.com/watch?v=PAdkKk54a6o&amp;feature=emb_log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7.gi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gif"/><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089922" y="368604"/>
            <a:ext cx="6973314" cy="1700106"/>
          </a:xfrm>
          <a:noFill/>
        </p:spPr>
        <p:txBody>
          <a:bodyPr>
            <a:noAutofit/>
          </a:bodyPr>
          <a:lstStyle/>
          <a:p>
            <a:r>
              <a:rPr lang="he-IL" sz="4000" b="1" dirty="0">
                <a:cs typeface="+mn-cs"/>
              </a:rPr>
              <a:t>מצגת מורה: </a:t>
            </a:r>
            <a:r>
              <a:rPr lang="en-US" sz="4000" b="1" dirty="0">
                <a:cs typeface="+mn-cs"/>
              </a:rPr>
              <a:t/>
            </a:r>
            <a:br>
              <a:rPr lang="en-US" sz="4000" b="1" dirty="0">
                <a:cs typeface="+mn-cs"/>
              </a:rPr>
            </a:br>
            <a:r>
              <a:rPr lang="he-IL" sz="4000" b="1" dirty="0">
                <a:cs typeface="+mn-cs"/>
              </a:rPr>
              <a:t>"פיצוח" שאלת </a:t>
            </a:r>
            <a:r>
              <a:rPr lang="he-IL" sz="4000" b="1" dirty="0" smtClean="0">
                <a:cs typeface="+mn-cs"/>
              </a:rPr>
              <a:t>מסקנה מנומקת</a:t>
            </a:r>
            <a:endParaRPr lang="he-IL" sz="4000" b="1" dirty="0">
              <a:cs typeface="+mn-cs"/>
            </a:endParaRPr>
          </a:p>
        </p:txBody>
      </p:sp>
      <p:sp>
        <p:nvSpPr>
          <p:cNvPr id="5" name="TextBox 4"/>
          <p:cNvSpPr txBox="1"/>
          <p:nvPr/>
        </p:nvSpPr>
        <p:spPr>
          <a:xfrm>
            <a:off x="-153127" y="5864938"/>
            <a:ext cx="9297126" cy="707886"/>
          </a:xfrm>
          <a:prstGeom prst="rect">
            <a:avLst/>
          </a:prstGeom>
          <a:noFill/>
        </p:spPr>
        <p:txBody>
          <a:bodyPr wrap="square" rtlCol="1">
            <a:spAutoFit/>
          </a:bodyPr>
          <a:lstStyle/>
          <a:p>
            <a:pPr algn="ctr"/>
            <a:r>
              <a:rPr lang="he-IL" sz="2000" dirty="0"/>
              <a:t>יחידת למידה-הערכה בנושא: פיצוח שאלה מסדר חשיבה גבוה,</a:t>
            </a:r>
            <a:r>
              <a:rPr lang="en-US" sz="2000" dirty="0"/>
              <a:t/>
            </a:r>
            <a:br>
              <a:rPr lang="en-US" sz="2000" dirty="0"/>
            </a:br>
            <a:r>
              <a:rPr lang="he-IL" sz="2000" dirty="0"/>
              <a:t>המרכז הארצי למורי </a:t>
            </a:r>
            <a:r>
              <a:rPr lang="he-IL" sz="2000" dirty="0" err="1"/>
              <a:t>מו"ט</a:t>
            </a:r>
            <a:r>
              <a:rPr lang="he-IL" sz="2000" dirty="0"/>
              <a:t> חט"ב במכון ויצמן</a:t>
            </a:r>
          </a:p>
        </p:txBody>
      </p:sp>
      <p:pic>
        <p:nvPicPr>
          <p:cNvPr id="7" name="תמונה 6" descr="א. 500 מעלות צלזיוס&#10;ב. 900 מעלות צלזיוס&#10;ג. 1200 מעלות צלזיוס " title="תנורי היתוך"/>
          <p:cNvPicPr/>
          <p:nvPr/>
        </p:nvPicPr>
        <p:blipFill>
          <a:blip r:embed="rId2">
            <a:extLst>
              <a:ext uri="{28A0092B-C50C-407E-A947-70E740481C1C}">
                <a14:useLocalDpi xmlns:a14="http://schemas.microsoft.com/office/drawing/2010/main" val="0"/>
              </a:ext>
            </a:extLst>
          </a:blip>
          <a:srcRect/>
          <a:stretch>
            <a:fillRect/>
          </a:stretch>
        </p:blipFill>
        <p:spPr bwMode="auto">
          <a:xfrm>
            <a:off x="2053652" y="2603276"/>
            <a:ext cx="4991725" cy="2313498"/>
          </a:xfrm>
          <a:prstGeom prst="rect">
            <a:avLst/>
          </a:prstGeom>
          <a:noFill/>
          <a:ln>
            <a:noFill/>
          </a:ln>
        </p:spPr>
      </p:pic>
    </p:spTree>
    <p:extLst>
      <p:ext uri="{BB962C8B-B14F-4D97-AF65-F5344CB8AC3E}">
        <p14:creationId xmlns:p14="http://schemas.microsoft.com/office/powerpoint/2010/main" val="2807463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771767" y="414368"/>
            <a:ext cx="7337752" cy="523220"/>
          </a:xfrm>
          <a:prstGeom prst="rect">
            <a:avLst/>
          </a:prstGeom>
        </p:spPr>
        <p:txBody>
          <a:bodyPr wrap="square">
            <a:spAutoFit/>
          </a:bodyPr>
          <a:lstStyle/>
          <a:p>
            <a:pPr algn="ctr"/>
            <a:r>
              <a:rPr lang="he-IL" sz="2800" b="1" dirty="0">
                <a:latin typeface="Calibri" panose="020F0502020204030204" pitchFamily="34" charset="0"/>
                <a:ea typeface="Calibri" panose="020F0502020204030204" pitchFamily="34" charset="0"/>
              </a:rPr>
              <a:t>משימת תרגול</a:t>
            </a:r>
            <a:endParaRPr lang="he-IL" sz="2800" dirty="0"/>
          </a:p>
        </p:txBody>
      </p:sp>
      <p:sp>
        <p:nvSpPr>
          <p:cNvPr id="6" name="Rectangle 5" descr="כלי עזר למשימת תרגול"/>
          <p:cNvSpPr/>
          <p:nvPr/>
        </p:nvSpPr>
        <p:spPr>
          <a:xfrm>
            <a:off x="230240" y="657841"/>
            <a:ext cx="8388424" cy="6063679"/>
          </a:xfrm>
          <a:prstGeom prst="rect">
            <a:avLst/>
          </a:prstGeom>
          <a:noFill/>
        </p:spPr>
      </p:sp>
      <p:sp>
        <p:nvSpPr>
          <p:cNvPr id="8" name="Freeform 7"/>
          <p:cNvSpPr/>
          <p:nvPr/>
        </p:nvSpPr>
        <p:spPr>
          <a:xfrm>
            <a:off x="6044193" y="3558559"/>
            <a:ext cx="2991718" cy="2215552"/>
          </a:xfrm>
          <a:custGeom>
            <a:avLst/>
            <a:gdLst>
              <a:gd name="connsiteX0" fmla="*/ 0 w 2956911"/>
              <a:gd name="connsiteY0" fmla="*/ 221555 h 2215552"/>
              <a:gd name="connsiteX1" fmla="*/ 221555 w 2956911"/>
              <a:gd name="connsiteY1" fmla="*/ 0 h 2215552"/>
              <a:gd name="connsiteX2" fmla="*/ 2735356 w 2956911"/>
              <a:gd name="connsiteY2" fmla="*/ 0 h 2215552"/>
              <a:gd name="connsiteX3" fmla="*/ 2956911 w 2956911"/>
              <a:gd name="connsiteY3" fmla="*/ 221555 h 2215552"/>
              <a:gd name="connsiteX4" fmla="*/ 2956911 w 2956911"/>
              <a:gd name="connsiteY4" fmla="*/ 1993997 h 2215552"/>
              <a:gd name="connsiteX5" fmla="*/ 2735356 w 2956911"/>
              <a:gd name="connsiteY5" fmla="*/ 2215552 h 2215552"/>
              <a:gd name="connsiteX6" fmla="*/ 221555 w 2956911"/>
              <a:gd name="connsiteY6" fmla="*/ 2215552 h 2215552"/>
              <a:gd name="connsiteX7" fmla="*/ 0 w 2956911"/>
              <a:gd name="connsiteY7" fmla="*/ 1993997 h 2215552"/>
              <a:gd name="connsiteX8" fmla="*/ 0 w 2956911"/>
              <a:gd name="connsiteY8" fmla="*/ 221555 h 2215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6911" h="2215552">
                <a:moveTo>
                  <a:pt x="0" y="221555"/>
                </a:moveTo>
                <a:cubicBezTo>
                  <a:pt x="0" y="99194"/>
                  <a:pt x="99194" y="0"/>
                  <a:pt x="221555" y="0"/>
                </a:cubicBezTo>
                <a:lnTo>
                  <a:pt x="2735356" y="0"/>
                </a:lnTo>
                <a:cubicBezTo>
                  <a:pt x="2857717" y="0"/>
                  <a:pt x="2956911" y="99194"/>
                  <a:pt x="2956911" y="221555"/>
                </a:cubicBezTo>
                <a:lnTo>
                  <a:pt x="2956911" y="1993997"/>
                </a:lnTo>
                <a:cubicBezTo>
                  <a:pt x="2956911" y="2116358"/>
                  <a:pt x="2857717" y="2215552"/>
                  <a:pt x="2735356" y="2215552"/>
                </a:cubicBezTo>
                <a:lnTo>
                  <a:pt x="221555" y="2215552"/>
                </a:lnTo>
                <a:cubicBezTo>
                  <a:pt x="99194" y="2215552"/>
                  <a:pt x="0" y="2116358"/>
                  <a:pt x="0" y="1993997"/>
                </a:cubicBezTo>
                <a:lnTo>
                  <a:pt x="0" y="221555"/>
                </a:lnTo>
                <a:close/>
              </a:path>
            </a:pathLst>
          </a:custGeom>
          <a:noFill/>
          <a:ln>
            <a:noFill/>
          </a:ln>
        </p:spPr>
        <p:style>
          <a:lnRef idx="1">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96702" tIns="663517" rIns="109628" bIns="109627" numCol="1" spcCol="1270" anchor="t" anchorCtr="0">
            <a:noAutofit/>
          </a:bodyPr>
          <a:lstStyle/>
          <a:p>
            <a:pPr marL="171450" lvl="1" indent="-171450" algn="r" defTabSz="711200" rtl="1">
              <a:lnSpc>
                <a:spcPct val="90000"/>
              </a:lnSpc>
              <a:spcBef>
                <a:spcPct val="0"/>
              </a:spcBef>
              <a:spcAft>
                <a:spcPct val="15000"/>
              </a:spcAft>
              <a:buChar char="••"/>
            </a:pPr>
            <a:r>
              <a:rPr lang="he-IL" kern="1200" dirty="0">
                <a:solidFill>
                  <a:schemeClr val="tx1"/>
                </a:solidFill>
                <a:latin typeface="Calibri" panose="020F0502020204030204" pitchFamily="34" charset="0"/>
                <a:ea typeface="Calibri" panose="020F0502020204030204" pitchFamily="34" charset="0"/>
              </a:rPr>
              <a:t>הכרות עם מושגים, כלי עזר ומיומנויות </a:t>
            </a:r>
            <a:r>
              <a:rPr lang="he-IL" dirty="0">
                <a:solidFill>
                  <a:schemeClr val="tx1"/>
                </a:solidFill>
                <a:latin typeface="Calibri" panose="020F0502020204030204" pitchFamily="34" charset="0"/>
                <a:ea typeface="Calibri" panose="020F0502020204030204" pitchFamily="34" charset="0"/>
              </a:rPr>
              <a:t>לעזרה להתמודדות עם הקשיים.</a:t>
            </a:r>
          </a:p>
          <a:p>
            <a:pPr marL="171450" lvl="1" indent="-171450" algn="r" defTabSz="711200" rtl="1">
              <a:lnSpc>
                <a:spcPct val="90000"/>
              </a:lnSpc>
              <a:spcBef>
                <a:spcPct val="0"/>
              </a:spcBef>
              <a:spcAft>
                <a:spcPct val="15000"/>
              </a:spcAft>
              <a:buChar char="••"/>
            </a:pPr>
            <a:r>
              <a:rPr lang="he-IL" kern="1200" dirty="0">
                <a:solidFill>
                  <a:schemeClr val="tx1"/>
                </a:solidFill>
                <a:latin typeface="Calibri" panose="020F0502020204030204" pitchFamily="34" charset="0"/>
                <a:ea typeface="Calibri" panose="020F0502020204030204" pitchFamily="34" charset="0"/>
              </a:rPr>
              <a:t>התנסות בכלי העזר</a:t>
            </a:r>
            <a:endParaRPr lang="he-IL" b="1" kern="1200" dirty="0">
              <a:solidFill>
                <a:schemeClr val="tx1"/>
              </a:solidFill>
            </a:endParaRPr>
          </a:p>
        </p:txBody>
      </p:sp>
      <p:grpSp>
        <p:nvGrpSpPr>
          <p:cNvPr id="43" name="Group 42" descr="כלי עזר למשימת תרגול"/>
          <p:cNvGrpSpPr/>
          <p:nvPr/>
        </p:nvGrpSpPr>
        <p:grpSpPr>
          <a:xfrm>
            <a:off x="246431" y="693862"/>
            <a:ext cx="8388424" cy="6063679"/>
            <a:chOff x="230240" y="794321"/>
            <a:chExt cx="8388424" cy="6063679"/>
          </a:xfrm>
        </p:grpSpPr>
        <p:sp>
          <p:nvSpPr>
            <p:cNvPr id="44" name="Rectangle 43"/>
            <p:cNvSpPr/>
            <p:nvPr/>
          </p:nvSpPr>
          <p:spPr>
            <a:xfrm>
              <a:off x="230240" y="794321"/>
              <a:ext cx="8388424" cy="6063679"/>
            </a:xfrm>
            <a:prstGeom prst="rect">
              <a:avLst/>
            </a:prstGeom>
            <a:noFill/>
          </p:spPr>
        </p:sp>
        <p:sp>
          <p:nvSpPr>
            <p:cNvPr id="45" name="Freeform 44"/>
            <p:cNvSpPr/>
            <p:nvPr/>
          </p:nvSpPr>
          <p:spPr>
            <a:xfrm>
              <a:off x="4544727" y="1174517"/>
              <a:ext cx="2591786" cy="2591786"/>
            </a:xfrm>
            <a:custGeom>
              <a:avLst/>
              <a:gdLst>
                <a:gd name="connsiteX0" fmla="*/ 0 w 2591786"/>
                <a:gd name="connsiteY0" fmla="*/ 2591786 h 2591786"/>
                <a:gd name="connsiteX1" fmla="*/ 2591786 w 2591786"/>
                <a:gd name="connsiteY1" fmla="*/ 0 h 2591786"/>
                <a:gd name="connsiteX2" fmla="*/ 2591786 w 2591786"/>
                <a:gd name="connsiteY2" fmla="*/ 2591786 h 2591786"/>
                <a:gd name="connsiteX3" fmla="*/ 0 w 2591786"/>
                <a:gd name="connsiteY3" fmla="*/ 2591786 h 2591786"/>
              </a:gdLst>
              <a:ahLst/>
              <a:cxnLst>
                <a:cxn ang="0">
                  <a:pos x="connsiteX0" y="connsiteY0"/>
                </a:cxn>
                <a:cxn ang="0">
                  <a:pos x="connsiteX1" y="connsiteY1"/>
                </a:cxn>
                <a:cxn ang="0">
                  <a:pos x="connsiteX2" y="connsiteY2"/>
                </a:cxn>
                <a:cxn ang="0">
                  <a:pos x="connsiteX3" y="connsiteY3"/>
                </a:cxn>
              </a:cxnLst>
              <a:rect l="l" t="t" r="r" b="b"/>
              <a:pathLst>
                <a:path w="2591786" h="2591786">
                  <a:moveTo>
                    <a:pt x="0" y="0"/>
                  </a:moveTo>
                  <a:cubicBezTo>
                    <a:pt x="1431404" y="0"/>
                    <a:pt x="2591786" y="1160382"/>
                    <a:pt x="2591786" y="2591786"/>
                  </a:cubicBezTo>
                  <a:lnTo>
                    <a:pt x="0" y="2591786"/>
                  </a:lnTo>
                  <a:lnTo>
                    <a:pt x="0" y="0"/>
                  </a:lnTo>
                  <a:close/>
                </a:path>
              </a:pathLst>
            </a:custGeom>
            <a:solidFill>
              <a:schemeClr val="tx1"/>
            </a:solidFill>
            <a:ln w="12700">
              <a:solidFill>
                <a:srgbClr val="D6606E"/>
              </a:solidFill>
            </a:ln>
            <a:scene3d>
              <a:camera prst="orthographicFront"/>
              <a:lightRig rig="flat" dir="t"/>
            </a:scene3d>
            <a:sp3d prstMaterial="dkEdge">
              <a:bevelT w="8200" h="38100"/>
            </a:sp3d>
          </p:spPr>
          <p:style>
            <a:lnRef idx="0">
              <a:scrgbClr r="0" g="0" b="0"/>
            </a:lnRef>
            <a:fillRef idx="2">
              <a:scrgbClr r="0" g="0" b="0"/>
            </a:fillRef>
            <a:effectRef idx="1">
              <a:schemeClr val="accent1">
                <a:hueOff val="0"/>
                <a:satOff val="0"/>
                <a:lumOff val="0"/>
                <a:alphaOff val="0"/>
              </a:schemeClr>
            </a:effectRef>
            <a:fontRef idx="minor">
              <a:schemeClr val="dk1"/>
            </a:fontRef>
          </p:style>
          <p:txBody>
            <a:bodyPr spcFirstLastPara="0" vert="horz" wrap="square" lIns="113792" tIns="872909" rIns="872909" bIns="113792" numCol="1" spcCol="1270" anchor="ctr" anchorCtr="0">
              <a:noAutofit/>
            </a:bodyPr>
            <a:lstStyle/>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r>
                <a:rPr lang="he-IL" sz="1800" b="1" kern="1200" dirty="0">
                  <a:solidFill>
                    <a:srgbClr val="0078B4"/>
                  </a:solidFill>
                </a:rPr>
                <a:t>1. פעילות מקדימה (דיאגנוסטית) +רפלקציה</a:t>
              </a:r>
              <a:endParaRPr lang="he-IL" sz="1600" b="0" kern="1200" dirty="0">
                <a:solidFill>
                  <a:srgbClr val="0078B4"/>
                </a:solidFill>
              </a:endParaRPr>
            </a:p>
          </p:txBody>
        </p:sp>
        <p:sp>
          <p:nvSpPr>
            <p:cNvPr id="46" name="Freeform 45"/>
            <p:cNvSpPr/>
            <p:nvPr/>
          </p:nvSpPr>
          <p:spPr>
            <a:xfrm>
              <a:off x="1833228" y="1174517"/>
              <a:ext cx="2591786" cy="2591786"/>
            </a:xfrm>
            <a:custGeom>
              <a:avLst/>
              <a:gdLst>
                <a:gd name="connsiteX0" fmla="*/ 0 w 2591786"/>
                <a:gd name="connsiteY0" fmla="*/ 2591786 h 2591786"/>
                <a:gd name="connsiteX1" fmla="*/ 2591786 w 2591786"/>
                <a:gd name="connsiteY1" fmla="*/ 0 h 2591786"/>
                <a:gd name="connsiteX2" fmla="*/ 2591786 w 2591786"/>
                <a:gd name="connsiteY2" fmla="*/ 2591786 h 2591786"/>
                <a:gd name="connsiteX3" fmla="*/ 0 w 2591786"/>
                <a:gd name="connsiteY3" fmla="*/ 2591786 h 2591786"/>
              </a:gdLst>
              <a:ahLst/>
              <a:cxnLst>
                <a:cxn ang="0">
                  <a:pos x="connsiteX0" y="connsiteY0"/>
                </a:cxn>
                <a:cxn ang="0">
                  <a:pos x="connsiteX1" y="connsiteY1"/>
                </a:cxn>
                <a:cxn ang="0">
                  <a:pos x="connsiteX2" y="connsiteY2"/>
                </a:cxn>
                <a:cxn ang="0">
                  <a:pos x="connsiteX3" y="connsiteY3"/>
                </a:cxn>
              </a:cxnLst>
              <a:rect l="l" t="t" r="r" b="b"/>
              <a:pathLst>
                <a:path w="2591786" h="2591786">
                  <a:moveTo>
                    <a:pt x="0" y="2591786"/>
                  </a:moveTo>
                  <a:cubicBezTo>
                    <a:pt x="0" y="1160382"/>
                    <a:pt x="1160382" y="0"/>
                    <a:pt x="2591786" y="0"/>
                  </a:cubicBezTo>
                  <a:lnTo>
                    <a:pt x="2591786" y="2591786"/>
                  </a:lnTo>
                  <a:lnTo>
                    <a:pt x="0" y="2591786"/>
                  </a:lnTo>
                  <a:close/>
                </a:path>
              </a:pathLst>
            </a:custGeom>
            <a:solidFill>
              <a:schemeClr val="tx1"/>
            </a:solidFill>
            <a:ln w="12700">
              <a:solidFill>
                <a:srgbClr val="D6606E"/>
              </a:solidFill>
            </a:ln>
            <a:scene3d>
              <a:camera prst="orthographicFront"/>
              <a:lightRig rig="flat" dir="t"/>
            </a:scene3d>
            <a:sp3d prstMaterial="dkEdge">
              <a:bevelT w="8200" h="38100"/>
            </a:sp3d>
          </p:spPr>
          <p:style>
            <a:lnRef idx="0">
              <a:scrgbClr r="0" g="0" b="0"/>
            </a:lnRef>
            <a:fillRef idx="2">
              <a:scrgbClr r="0" g="0" b="0"/>
            </a:fillRef>
            <a:effectRef idx="1">
              <a:schemeClr val="accent1">
                <a:hueOff val="0"/>
                <a:satOff val="0"/>
                <a:lumOff val="0"/>
                <a:alphaOff val="0"/>
              </a:schemeClr>
            </a:effectRef>
            <a:fontRef idx="minor">
              <a:schemeClr val="dk1"/>
            </a:fontRef>
          </p:style>
          <p:txBody>
            <a:bodyPr spcFirstLastPara="0" vert="horz" wrap="square" lIns="872909" tIns="872909" rIns="113792" bIns="113792" numCol="1" spcCol="1270" anchor="ctr" anchorCtr="0">
              <a:noAutofit/>
            </a:bodyPr>
            <a:lstStyle/>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r>
                <a:rPr lang="he-IL" sz="1800" b="1" kern="1200" dirty="0">
                  <a:solidFill>
                    <a:srgbClr val="0078B4"/>
                  </a:solidFill>
                </a:rPr>
                <a:t>4. יישום + הערכה</a:t>
              </a:r>
            </a:p>
          </p:txBody>
        </p:sp>
        <p:sp>
          <p:nvSpPr>
            <p:cNvPr id="47" name="Freeform 46"/>
            <p:cNvSpPr/>
            <p:nvPr/>
          </p:nvSpPr>
          <p:spPr>
            <a:xfrm>
              <a:off x="1833228" y="3886017"/>
              <a:ext cx="2591786" cy="2591786"/>
            </a:xfrm>
            <a:custGeom>
              <a:avLst/>
              <a:gdLst>
                <a:gd name="connsiteX0" fmla="*/ 0 w 2591786"/>
                <a:gd name="connsiteY0" fmla="*/ 2591786 h 2591786"/>
                <a:gd name="connsiteX1" fmla="*/ 2591786 w 2591786"/>
                <a:gd name="connsiteY1" fmla="*/ 0 h 2591786"/>
                <a:gd name="connsiteX2" fmla="*/ 2591786 w 2591786"/>
                <a:gd name="connsiteY2" fmla="*/ 2591786 h 2591786"/>
                <a:gd name="connsiteX3" fmla="*/ 0 w 2591786"/>
                <a:gd name="connsiteY3" fmla="*/ 2591786 h 2591786"/>
              </a:gdLst>
              <a:ahLst/>
              <a:cxnLst>
                <a:cxn ang="0">
                  <a:pos x="connsiteX0" y="connsiteY0"/>
                </a:cxn>
                <a:cxn ang="0">
                  <a:pos x="connsiteX1" y="connsiteY1"/>
                </a:cxn>
                <a:cxn ang="0">
                  <a:pos x="connsiteX2" y="connsiteY2"/>
                </a:cxn>
                <a:cxn ang="0">
                  <a:pos x="connsiteX3" y="connsiteY3"/>
                </a:cxn>
              </a:cxnLst>
              <a:rect l="l" t="t" r="r" b="b"/>
              <a:pathLst>
                <a:path w="2591786" h="2591786">
                  <a:moveTo>
                    <a:pt x="2591786" y="2591786"/>
                  </a:moveTo>
                  <a:cubicBezTo>
                    <a:pt x="1160382" y="2591786"/>
                    <a:pt x="0" y="1431404"/>
                    <a:pt x="0" y="0"/>
                  </a:cubicBezTo>
                  <a:lnTo>
                    <a:pt x="2591786" y="0"/>
                  </a:lnTo>
                  <a:lnTo>
                    <a:pt x="2591786" y="2591786"/>
                  </a:lnTo>
                  <a:close/>
                </a:path>
              </a:pathLst>
            </a:custGeom>
            <a:solidFill>
              <a:schemeClr val="tx1"/>
            </a:solidFill>
            <a:ln w="12700">
              <a:solidFill>
                <a:srgbClr val="D6606E"/>
              </a:solidFill>
            </a:ln>
            <a:scene3d>
              <a:camera prst="orthographicFront"/>
              <a:lightRig rig="flat" dir="t"/>
            </a:scene3d>
            <a:sp3d prstMaterial="dkEdge">
              <a:bevelT w="8200" h="38100"/>
            </a:sp3d>
          </p:spPr>
          <p:style>
            <a:lnRef idx="0">
              <a:scrgbClr r="0" g="0" b="0"/>
            </a:lnRef>
            <a:fillRef idx="2">
              <a:scrgbClr r="0" g="0" b="0"/>
            </a:fillRef>
            <a:effectRef idx="1">
              <a:schemeClr val="accent1">
                <a:hueOff val="0"/>
                <a:satOff val="0"/>
                <a:lumOff val="0"/>
                <a:alphaOff val="0"/>
              </a:schemeClr>
            </a:effectRef>
            <a:fontRef idx="minor">
              <a:schemeClr val="dk1"/>
            </a:fontRef>
          </p:style>
          <p:txBody>
            <a:bodyPr spcFirstLastPara="0" vert="horz" wrap="square" lIns="872909" tIns="113792" rIns="113792" bIns="872909" numCol="1" spcCol="1270" anchor="ctr" anchorCtr="0">
              <a:noAutofit/>
            </a:bodyPr>
            <a:lstStyle/>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r>
                <a:rPr lang="en-US" sz="1800" b="1" kern="1200" dirty="0">
                  <a:solidFill>
                    <a:srgbClr val="0078B4"/>
                  </a:solidFill>
                </a:rPr>
                <a:t/>
              </a:r>
              <a:br>
                <a:rPr lang="en-US" sz="1800" b="1" kern="1200" dirty="0">
                  <a:solidFill>
                    <a:srgbClr val="0078B4"/>
                  </a:solidFill>
                </a:rPr>
              </a:br>
              <a:r>
                <a:rPr lang="he-IL" sz="1800" b="1" kern="1200" dirty="0">
                  <a:solidFill>
                    <a:srgbClr val="0078B4"/>
                  </a:solidFill>
                </a:rPr>
                <a:t>3. תרגול +</a:t>
              </a:r>
              <a:r>
                <a:rPr lang="en-US" sz="1800" b="1" kern="1200" dirty="0">
                  <a:solidFill>
                    <a:srgbClr val="0078B4"/>
                  </a:solidFill>
                </a:rPr>
                <a:t/>
              </a:r>
              <a:br>
                <a:rPr lang="en-US" sz="1800" b="1" kern="1200" dirty="0">
                  <a:solidFill>
                    <a:srgbClr val="0078B4"/>
                  </a:solidFill>
                </a:rPr>
              </a:br>
              <a:r>
                <a:rPr lang="he-IL" sz="1800" b="1" kern="1200" dirty="0">
                  <a:solidFill>
                    <a:srgbClr val="0078B4"/>
                  </a:solidFill>
                </a:rPr>
                <a:t>מטה-קוגניציה</a:t>
              </a:r>
            </a:p>
          </p:txBody>
        </p:sp>
        <p:sp>
          <p:nvSpPr>
            <p:cNvPr id="48" name="Freeform 47"/>
            <p:cNvSpPr/>
            <p:nvPr/>
          </p:nvSpPr>
          <p:spPr>
            <a:xfrm>
              <a:off x="4544727" y="3886016"/>
              <a:ext cx="2591787" cy="2591787"/>
            </a:xfrm>
            <a:custGeom>
              <a:avLst/>
              <a:gdLst>
                <a:gd name="connsiteX0" fmla="*/ 0 w 2591786"/>
                <a:gd name="connsiteY0" fmla="*/ 2591786 h 2591786"/>
                <a:gd name="connsiteX1" fmla="*/ 2591786 w 2591786"/>
                <a:gd name="connsiteY1" fmla="*/ 0 h 2591786"/>
                <a:gd name="connsiteX2" fmla="*/ 2591786 w 2591786"/>
                <a:gd name="connsiteY2" fmla="*/ 2591786 h 2591786"/>
                <a:gd name="connsiteX3" fmla="*/ 0 w 2591786"/>
                <a:gd name="connsiteY3" fmla="*/ 2591786 h 2591786"/>
              </a:gdLst>
              <a:ahLst/>
              <a:cxnLst>
                <a:cxn ang="0">
                  <a:pos x="connsiteX0" y="connsiteY0"/>
                </a:cxn>
                <a:cxn ang="0">
                  <a:pos x="connsiteX1" y="connsiteY1"/>
                </a:cxn>
                <a:cxn ang="0">
                  <a:pos x="connsiteX2" y="connsiteY2"/>
                </a:cxn>
                <a:cxn ang="0">
                  <a:pos x="connsiteX3" y="connsiteY3"/>
                </a:cxn>
              </a:cxnLst>
              <a:rect l="l" t="t" r="r" b="b"/>
              <a:pathLst>
                <a:path w="2591786" h="2591786">
                  <a:moveTo>
                    <a:pt x="2591786" y="0"/>
                  </a:moveTo>
                  <a:cubicBezTo>
                    <a:pt x="2591786" y="1431404"/>
                    <a:pt x="1431404" y="2591786"/>
                    <a:pt x="0" y="2591786"/>
                  </a:cubicBezTo>
                  <a:lnTo>
                    <a:pt x="0" y="0"/>
                  </a:lnTo>
                  <a:lnTo>
                    <a:pt x="2591786" y="0"/>
                  </a:lnTo>
                  <a:close/>
                </a:path>
              </a:pathLst>
            </a:custGeom>
            <a:solidFill>
              <a:schemeClr val="tx1"/>
            </a:solidFill>
            <a:ln w="12700">
              <a:solidFill>
                <a:srgbClr val="D6606E"/>
              </a:solidFill>
            </a:ln>
            <a:scene3d>
              <a:camera prst="orthographicFront"/>
              <a:lightRig rig="flat" dir="t"/>
            </a:scene3d>
            <a:sp3d prstMaterial="dkEdge">
              <a:bevelT w="8200" h="38100"/>
            </a:sp3d>
          </p:spPr>
          <p:style>
            <a:lnRef idx="0">
              <a:scrgbClr r="0" g="0" b="0"/>
            </a:lnRef>
            <a:fillRef idx="2">
              <a:scrgbClr r="0" g="0" b="0"/>
            </a:fillRef>
            <a:effectRef idx="1">
              <a:schemeClr val="accent1">
                <a:hueOff val="0"/>
                <a:satOff val="0"/>
                <a:lumOff val="0"/>
                <a:alphaOff val="0"/>
              </a:schemeClr>
            </a:effectRef>
            <a:fontRef idx="minor">
              <a:schemeClr val="dk1"/>
            </a:fontRef>
          </p:style>
          <p:txBody>
            <a:bodyPr spcFirstLastPara="0" vert="horz" wrap="square" lIns="113792" tIns="113793" rIns="872910" bIns="872908" numCol="1" spcCol="1270" anchor="ctr" anchorCtr="0">
              <a:noAutofit/>
            </a:bodyPr>
            <a:lstStyle/>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r>
                <a:rPr lang="en-US" sz="1600" b="1" kern="1200" dirty="0">
                  <a:solidFill>
                    <a:srgbClr val="0078B4"/>
                  </a:solidFill>
                </a:rPr>
                <a:t/>
              </a:r>
              <a:br>
                <a:rPr lang="en-US" sz="1600" b="1" kern="1200" dirty="0">
                  <a:solidFill>
                    <a:srgbClr val="0078B4"/>
                  </a:solidFill>
                </a:rPr>
              </a:br>
              <a:r>
                <a:rPr lang="en-US" sz="1600" b="1" kern="1200" dirty="0">
                  <a:solidFill>
                    <a:srgbClr val="0078B4"/>
                  </a:solidFill>
                </a:rPr>
                <a:t/>
              </a:r>
              <a:br>
                <a:rPr lang="en-US" sz="1600" b="1" kern="1200" dirty="0">
                  <a:solidFill>
                    <a:srgbClr val="0078B4"/>
                  </a:solidFill>
                </a:rPr>
              </a:br>
              <a:r>
                <a:rPr lang="he-IL" sz="1800" b="1" kern="1200" dirty="0">
                  <a:solidFill>
                    <a:srgbClr val="0078B4"/>
                  </a:solidFill>
                </a:rPr>
                <a:t>2. המשגה</a:t>
              </a:r>
              <a:r>
                <a:rPr lang="en-US" sz="1800" b="1" kern="1200" dirty="0">
                  <a:solidFill>
                    <a:srgbClr val="0078B4"/>
                  </a:solidFill>
                </a:rPr>
                <a:t> </a:t>
              </a:r>
              <a:r>
                <a:rPr lang="he-IL" sz="1800" b="1" kern="1200" dirty="0">
                  <a:solidFill>
                    <a:srgbClr val="0078B4"/>
                  </a:solidFill>
                </a:rPr>
                <a:t>+ והדגמה</a:t>
              </a:r>
            </a:p>
          </p:txBody>
        </p:sp>
        <p:grpSp>
          <p:nvGrpSpPr>
            <p:cNvPr id="56" name="Group 55"/>
            <p:cNvGrpSpPr/>
            <p:nvPr/>
          </p:nvGrpSpPr>
          <p:grpSpPr>
            <a:xfrm>
              <a:off x="3700988" y="3278528"/>
              <a:ext cx="1299132" cy="993484"/>
              <a:chOff x="2771800" y="2276872"/>
              <a:chExt cx="1839974" cy="1368152"/>
            </a:xfrm>
          </p:grpSpPr>
          <p:sp>
            <p:nvSpPr>
              <p:cNvPr id="57" name="Curved Down Arrow 56"/>
              <p:cNvSpPr/>
              <p:nvPr/>
            </p:nvSpPr>
            <p:spPr bwMode="auto">
              <a:xfrm>
                <a:off x="2883582" y="2276872"/>
                <a:ext cx="1728192" cy="576064"/>
              </a:xfrm>
              <a:prstGeom prst="curvedDownArrow">
                <a:avLst>
                  <a:gd name="adj1" fmla="val 25000"/>
                  <a:gd name="adj2" fmla="val 64845"/>
                  <a:gd name="adj3" fmla="val 27939"/>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8" name="Curved Up Arrow 57"/>
              <p:cNvSpPr/>
              <p:nvPr/>
            </p:nvSpPr>
            <p:spPr bwMode="auto">
              <a:xfrm flipH="1">
                <a:off x="2771800" y="2996952"/>
                <a:ext cx="1728190" cy="648072"/>
              </a:xfrm>
              <a:prstGeom prst="curvedUp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grpSp>
      </p:grpSp>
      <p:pic>
        <p:nvPicPr>
          <p:cNvPr id="26" name="תמונה 9" descr="אייקון פעילות מקדימה (דיאגנוסטית) + רפלקציה"/>
          <p:cNvPicPr/>
          <p:nvPr/>
        </p:nvPicPr>
        <p:blipFill>
          <a:blip r:embed="rId3" cstate="print">
            <a:extLst>
              <a:ext uri="{28A0092B-C50C-407E-A947-70E740481C1C}">
                <a14:useLocalDpi xmlns:a14="http://schemas.microsoft.com/office/drawing/2010/main" val="0"/>
              </a:ext>
            </a:extLst>
          </a:blip>
          <a:stretch>
            <a:fillRect/>
          </a:stretch>
        </p:blipFill>
        <p:spPr>
          <a:xfrm>
            <a:off x="5078512" y="1420312"/>
            <a:ext cx="639900" cy="1075953"/>
          </a:xfrm>
          <a:prstGeom prst="rect">
            <a:avLst/>
          </a:prstGeom>
        </p:spPr>
      </p:pic>
      <p:pic>
        <p:nvPicPr>
          <p:cNvPr id="27" name="תמונה 13" descr="אייקון משימת תרגול"/>
          <p:cNvPicPr/>
          <p:nvPr/>
        </p:nvPicPr>
        <p:blipFill>
          <a:blip r:embed="rId4" cstate="print">
            <a:extLst>
              <a:ext uri="{28A0092B-C50C-407E-A947-70E740481C1C}">
                <a14:useLocalDpi xmlns:a14="http://schemas.microsoft.com/office/drawing/2010/main" val="0"/>
              </a:ext>
            </a:extLst>
          </a:blip>
          <a:stretch>
            <a:fillRect/>
          </a:stretch>
        </p:blipFill>
        <p:spPr>
          <a:xfrm>
            <a:off x="7231675" y="3022789"/>
            <a:ext cx="829848" cy="1100653"/>
          </a:xfrm>
          <a:prstGeom prst="rect">
            <a:avLst/>
          </a:prstGeom>
        </p:spPr>
      </p:pic>
      <p:pic>
        <p:nvPicPr>
          <p:cNvPr id="28" name="תמונה 13" descr="אייקון משימת תרגול"/>
          <p:cNvPicPr/>
          <p:nvPr/>
        </p:nvPicPr>
        <p:blipFill>
          <a:blip r:embed="rId4" cstate="print">
            <a:extLst>
              <a:ext uri="{28A0092B-C50C-407E-A947-70E740481C1C}">
                <a14:useLocalDpi xmlns:a14="http://schemas.microsoft.com/office/drawing/2010/main" val="0"/>
              </a:ext>
            </a:extLst>
          </a:blip>
          <a:stretch>
            <a:fillRect/>
          </a:stretch>
        </p:blipFill>
        <p:spPr>
          <a:xfrm>
            <a:off x="970315" y="3008233"/>
            <a:ext cx="829848" cy="1100653"/>
          </a:xfrm>
          <a:prstGeom prst="rect">
            <a:avLst/>
          </a:prstGeom>
        </p:spPr>
      </p:pic>
      <p:pic>
        <p:nvPicPr>
          <p:cNvPr id="29" name="תמונה 11" descr="אייקון המשגה + והדגמה"/>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78512" y="3954802"/>
            <a:ext cx="766473" cy="865113"/>
          </a:xfrm>
          <a:prstGeom prst="rect">
            <a:avLst/>
          </a:prstGeom>
          <a:noFill/>
          <a:ln>
            <a:noFill/>
          </a:ln>
        </p:spPr>
      </p:pic>
      <p:pic>
        <p:nvPicPr>
          <p:cNvPr id="30" name="תמונה 12" descr="אייקון תרגול + מטה-קוגניציה"/>
          <p:cNvPicPr/>
          <p:nvPr/>
        </p:nvPicPr>
        <p:blipFill rotWithShape="1">
          <a:blip r:embed="rId6">
            <a:extLst>
              <a:ext uri="{28A0092B-C50C-407E-A947-70E740481C1C}">
                <a14:useLocalDpi xmlns:a14="http://schemas.microsoft.com/office/drawing/2010/main" val="0"/>
              </a:ext>
            </a:extLst>
          </a:blip>
          <a:srcRect r="3460" b="51178"/>
          <a:stretch/>
        </p:blipFill>
        <p:spPr bwMode="auto">
          <a:xfrm>
            <a:off x="2876598" y="3916160"/>
            <a:ext cx="1154540" cy="901169"/>
          </a:xfrm>
          <a:prstGeom prst="rect">
            <a:avLst/>
          </a:prstGeom>
          <a:noFill/>
          <a:ln>
            <a:noFill/>
          </a:ln>
          <a:extLst>
            <a:ext uri="{53640926-AAD7-44D8-BBD7-CCE9431645EC}">
              <a14:shadowObscured xmlns:a14="http://schemas.microsoft.com/office/drawing/2010/main"/>
            </a:ext>
          </a:extLst>
        </p:spPr>
      </p:pic>
      <p:pic>
        <p:nvPicPr>
          <p:cNvPr id="31" name="תמונה 10" descr="אייקון יישום + הערכה"/>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010397" y="1610777"/>
            <a:ext cx="1066644" cy="901259"/>
          </a:xfrm>
          <a:prstGeom prst="rect">
            <a:avLst/>
          </a:prstGeom>
          <a:noFill/>
          <a:ln>
            <a:noFill/>
          </a:ln>
        </p:spPr>
      </p:pic>
      <p:sp>
        <p:nvSpPr>
          <p:cNvPr id="32" name="Rounded Rectangle 31"/>
          <p:cNvSpPr/>
          <p:nvPr/>
        </p:nvSpPr>
        <p:spPr bwMode="auto">
          <a:xfrm>
            <a:off x="211583" y="4387359"/>
            <a:ext cx="2053945" cy="1688392"/>
          </a:xfrm>
          <a:prstGeom prst="roundRect">
            <a:avLst/>
          </a:prstGeom>
          <a:solidFill>
            <a:srgbClr val="E6F2F8"/>
          </a:solid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71450" lvl="1" indent="-171450" defTabSz="711200">
              <a:lnSpc>
                <a:spcPct val="90000"/>
              </a:lnSpc>
              <a:spcBef>
                <a:spcPct val="0"/>
              </a:spcBef>
              <a:spcAft>
                <a:spcPct val="15000"/>
              </a:spcAft>
              <a:buChar char="••"/>
            </a:pPr>
            <a:r>
              <a:rPr lang="he-IL">
                <a:solidFill>
                  <a:srgbClr val="000000"/>
                </a:solidFill>
                <a:latin typeface="Calibri" panose="020F0502020204030204" pitchFamily="34" charset="0"/>
                <a:ea typeface="Calibri" panose="020F0502020204030204" pitchFamily="34" charset="0"/>
              </a:rPr>
              <a:t>התמודדות עם</a:t>
            </a:r>
            <a:r>
              <a:rPr lang="en-US">
                <a:solidFill>
                  <a:srgbClr val="000000"/>
                </a:solidFill>
                <a:latin typeface="Calibri" panose="020F0502020204030204" pitchFamily="34" charset="0"/>
                <a:ea typeface="Calibri" panose="020F0502020204030204" pitchFamily="34" charset="0"/>
              </a:rPr>
              <a:t/>
            </a:r>
            <a:br>
              <a:rPr lang="en-US">
                <a:solidFill>
                  <a:srgbClr val="000000"/>
                </a:solidFill>
                <a:latin typeface="Calibri" panose="020F0502020204030204" pitchFamily="34" charset="0"/>
                <a:ea typeface="Calibri" panose="020F0502020204030204" pitchFamily="34" charset="0"/>
              </a:rPr>
            </a:br>
            <a:r>
              <a:rPr lang="he-IL">
                <a:solidFill>
                  <a:srgbClr val="000000"/>
                </a:solidFill>
                <a:latin typeface="Calibri" panose="020F0502020204030204" pitchFamily="34" charset="0"/>
                <a:ea typeface="Calibri" panose="020F0502020204030204" pitchFamily="34" charset="0"/>
              </a:rPr>
              <a:t> שאלה נוספת, לתרגול</a:t>
            </a:r>
            <a:r>
              <a:rPr lang="en-US">
                <a:solidFill>
                  <a:srgbClr val="000000"/>
                </a:solidFill>
                <a:latin typeface="Calibri" panose="020F0502020204030204" pitchFamily="34" charset="0"/>
                <a:ea typeface="Calibri" panose="020F0502020204030204" pitchFamily="34" charset="0"/>
              </a:rPr>
              <a:t/>
            </a:r>
            <a:br>
              <a:rPr lang="en-US">
                <a:solidFill>
                  <a:srgbClr val="000000"/>
                </a:solidFill>
                <a:latin typeface="Calibri" panose="020F0502020204030204" pitchFamily="34" charset="0"/>
                <a:ea typeface="Calibri" panose="020F0502020204030204" pitchFamily="34" charset="0"/>
              </a:rPr>
            </a:br>
            <a:r>
              <a:rPr lang="he-IL">
                <a:solidFill>
                  <a:srgbClr val="000000"/>
                </a:solidFill>
                <a:latin typeface="Calibri" panose="020F0502020204030204" pitchFamily="34" charset="0"/>
                <a:ea typeface="Calibri" panose="020F0502020204030204" pitchFamily="34" charset="0"/>
              </a:rPr>
              <a:t>כלי העזר שנלמדו בשלב המשגה. </a:t>
            </a:r>
            <a:endParaRPr lang="he-IL" dirty="0">
              <a:solidFill>
                <a:srgbClr val="0070C0"/>
              </a:solidFill>
            </a:endParaRPr>
          </a:p>
        </p:txBody>
      </p:sp>
      <p:sp>
        <p:nvSpPr>
          <p:cNvPr id="33" name="Freeform 9"/>
          <p:cNvSpPr/>
          <p:nvPr/>
        </p:nvSpPr>
        <p:spPr>
          <a:xfrm>
            <a:off x="5817115" y="1038947"/>
            <a:ext cx="3018268" cy="1749916"/>
          </a:xfrm>
          <a:custGeom>
            <a:avLst/>
            <a:gdLst>
              <a:gd name="connsiteX0" fmla="*/ 0 w 2956911"/>
              <a:gd name="connsiteY0" fmla="*/ 191541 h 1915408"/>
              <a:gd name="connsiteX1" fmla="*/ 191541 w 2956911"/>
              <a:gd name="connsiteY1" fmla="*/ 0 h 1915408"/>
              <a:gd name="connsiteX2" fmla="*/ 2765370 w 2956911"/>
              <a:gd name="connsiteY2" fmla="*/ 0 h 1915408"/>
              <a:gd name="connsiteX3" fmla="*/ 2956911 w 2956911"/>
              <a:gd name="connsiteY3" fmla="*/ 191541 h 1915408"/>
              <a:gd name="connsiteX4" fmla="*/ 2956911 w 2956911"/>
              <a:gd name="connsiteY4" fmla="*/ 1723867 h 1915408"/>
              <a:gd name="connsiteX5" fmla="*/ 2765370 w 2956911"/>
              <a:gd name="connsiteY5" fmla="*/ 1915408 h 1915408"/>
              <a:gd name="connsiteX6" fmla="*/ 191541 w 2956911"/>
              <a:gd name="connsiteY6" fmla="*/ 1915408 h 1915408"/>
              <a:gd name="connsiteX7" fmla="*/ 0 w 2956911"/>
              <a:gd name="connsiteY7" fmla="*/ 1723867 h 1915408"/>
              <a:gd name="connsiteX8" fmla="*/ 0 w 2956911"/>
              <a:gd name="connsiteY8" fmla="*/ 191541 h 1915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6911" h="1915408">
                <a:moveTo>
                  <a:pt x="0" y="191541"/>
                </a:moveTo>
                <a:cubicBezTo>
                  <a:pt x="0" y="85756"/>
                  <a:pt x="85756" y="0"/>
                  <a:pt x="191541" y="0"/>
                </a:cubicBezTo>
                <a:lnTo>
                  <a:pt x="2765370" y="0"/>
                </a:lnTo>
                <a:cubicBezTo>
                  <a:pt x="2871155" y="0"/>
                  <a:pt x="2956911" y="85756"/>
                  <a:pt x="2956911" y="191541"/>
                </a:cubicBezTo>
                <a:lnTo>
                  <a:pt x="2956911" y="1723867"/>
                </a:lnTo>
                <a:cubicBezTo>
                  <a:pt x="2956911" y="1829652"/>
                  <a:pt x="2871155" y="1915408"/>
                  <a:pt x="2765370" y="1915408"/>
                </a:cubicBezTo>
                <a:lnTo>
                  <a:pt x="191541" y="1915408"/>
                </a:lnTo>
                <a:cubicBezTo>
                  <a:pt x="85756" y="1915408"/>
                  <a:pt x="0" y="1829652"/>
                  <a:pt x="0" y="1723867"/>
                </a:cubicBezTo>
                <a:lnTo>
                  <a:pt x="0" y="191541"/>
                </a:lnTo>
                <a:close/>
              </a:path>
            </a:pathLst>
          </a:custGeom>
          <a:noFill/>
          <a:ln>
            <a:noFill/>
          </a:ln>
        </p:spPr>
        <p:style>
          <a:lnRef idx="1">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90108" tIns="103035" rIns="103036" bIns="581887" numCol="1" spcCol="1270" anchor="t" anchorCtr="0">
            <a:noAutofit/>
          </a:bodyPr>
          <a:lstStyle/>
          <a:p>
            <a:pPr marL="171450" lvl="1" indent="-171450" algn="r" defTabSz="711200" rtl="1">
              <a:lnSpc>
                <a:spcPct val="90000"/>
              </a:lnSpc>
              <a:spcBef>
                <a:spcPct val="0"/>
              </a:spcBef>
              <a:spcAft>
                <a:spcPct val="15000"/>
              </a:spcAft>
              <a:buChar char="••"/>
            </a:pPr>
            <a:r>
              <a:rPr lang="he-IL" kern="1200" dirty="0">
                <a:solidFill>
                  <a:schemeClr val="tx1"/>
                </a:solidFill>
                <a:latin typeface="Calibri" panose="020F0502020204030204" pitchFamily="34" charset="0"/>
                <a:ea typeface="Calibri" panose="020F0502020204030204" pitchFamily="34" charset="0"/>
              </a:rPr>
              <a:t>התנסות במשימה מקדימה ברמת קושי בינונית, ללא כלי עזר</a:t>
            </a:r>
          </a:p>
          <a:p>
            <a:pPr marL="171450" lvl="1" indent="-171450" algn="r" defTabSz="711200" rtl="1">
              <a:lnSpc>
                <a:spcPct val="90000"/>
              </a:lnSpc>
              <a:spcBef>
                <a:spcPct val="0"/>
              </a:spcBef>
              <a:spcAft>
                <a:spcPct val="15000"/>
              </a:spcAft>
              <a:buChar char="••"/>
            </a:pPr>
            <a:r>
              <a:rPr lang="he-IL" dirty="0">
                <a:solidFill>
                  <a:schemeClr val="tx1"/>
                </a:solidFill>
                <a:latin typeface="Calibri" panose="020F0502020204030204" pitchFamily="34" charset="0"/>
              </a:rPr>
              <a:t>רפלקציה על התחושות והקשיים</a:t>
            </a:r>
            <a:endParaRPr lang="he-IL" kern="1200" dirty="0">
              <a:solidFill>
                <a:schemeClr val="tx1"/>
              </a:solidFill>
            </a:endParaRPr>
          </a:p>
        </p:txBody>
      </p:sp>
      <p:sp>
        <p:nvSpPr>
          <p:cNvPr id="2" name="כותרת 1" hidden="1">
            <a:extLst>
              <a:ext uri="{FF2B5EF4-FFF2-40B4-BE49-F238E27FC236}">
                <a16:creationId xmlns:a16="http://schemas.microsoft.com/office/drawing/2014/main" id="{F2FAC6C2-0DEF-4ADD-B636-44347153F1FA}"/>
              </a:ext>
            </a:extLst>
          </p:cNvPr>
          <p:cNvSpPr>
            <a:spLocks noGrp="1"/>
          </p:cNvSpPr>
          <p:nvPr>
            <p:ph type="title"/>
          </p:nvPr>
        </p:nvSpPr>
        <p:spPr/>
        <p:txBody>
          <a:bodyPr/>
          <a:lstStyle/>
          <a:p>
            <a:r>
              <a:rPr lang="he-IL" dirty="0"/>
              <a:t>משימת תרגול</a:t>
            </a:r>
          </a:p>
        </p:txBody>
      </p:sp>
    </p:spTree>
    <p:extLst>
      <p:ext uri="{BB962C8B-B14F-4D97-AF65-F5344CB8AC3E}">
        <p14:creationId xmlns:p14="http://schemas.microsoft.com/office/powerpoint/2010/main" val="1848842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75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מלבן 5"/>
          <p:cNvSpPr/>
          <p:nvPr/>
        </p:nvSpPr>
        <p:spPr>
          <a:xfrm>
            <a:off x="2486526" y="966758"/>
            <a:ext cx="3297416" cy="584775"/>
          </a:xfrm>
          <a:prstGeom prst="rect">
            <a:avLst/>
          </a:prstGeom>
        </p:spPr>
        <p:txBody>
          <a:bodyPr wrap="square">
            <a:spAutoFit/>
          </a:bodyPr>
          <a:lstStyle/>
          <a:p>
            <a:r>
              <a:rPr lang="he-IL" sz="3200" b="1" dirty="0">
                <a:latin typeface="Calibri" panose="020F0502020204030204" pitchFamily="34" charset="0"/>
                <a:ea typeface="Arial" panose="020B0604020202020204" pitchFamily="34" charset="0"/>
                <a:cs typeface="Arial" panose="020B0604020202020204" pitchFamily="34" charset="0"/>
              </a:rPr>
              <a:t>מה למדתם?</a:t>
            </a:r>
            <a:endParaRPr lang="he-IL" sz="3200" dirty="0"/>
          </a:p>
        </p:txBody>
      </p:sp>
      <p:pic>
        <p:nvPicPr>
          <p:cNvPr id="8" name="תמונה 7" descr="אייקון מה למדתם"/>
          <p:cNvPicPr/>
          <p:nvPr/>
        </p:nvPicPr>
        <p:blipFill>
          <a:blip r:embed="rId2" cstate="print">
            <a:extLst>
              <a:ext uri="{28A0092B-C50C-407E-A947-70E740481C1C}">
                <a14:useLocalDpi xmlns:a14="http://schemas.microsoft.com/office/drawing/2010/main" val="0"/>
              </a:ext>
            </a:extLst>
          </a:blip>
          <a:stretch>
            <a:fillRect/>
          </a:stretch>
        </p:blipFill>
        <p:spPr>
          <a:xfrm>
            <a:off x="5944362" y="138474"/>
            <a:ext cx="1322711" cy="1636294"/>
          </a:xfrm>
          <a:prstGeom prst="rect">
            <a:avLst/>
          </a:prstGeom>
        </p:spPr>
      </p:pic>
      <p:sp>
        <p:nvSpPr>
          <p:cNvPr id="3" name="כותרת 2" hidden="1">
            <a:extLst>
              <a:ext uri="{FF2B5EF4-FFF2-40B4-BE49-F238E27FC236}">
                <a16:creationId xmlns:a16="http://schemas.microsoft.com/office/drawing/2014/main" id="{89B7BBB7-5241-4EB0-87D8-B25068FB7823}"/>
              </a:ext>
            </a:extLst>
          </p:cNvPr>
          <p:cNvSpPr>
            <a:spLocks noGrp="1"/>
          </p:cNvSpPr>
          <p:nvPr>
            <p:ph type="title" idx="4294967295"/>
          </p:nvPr>
        </p:nvSpPr>
        <p:spPr/>
        <p:txBody>
          <a:bodyPr/>
          <a:lstStyle/>
          <a:p>
            <a:r>
              <a:rPr lang="he-IL" dirty="0"/>
              <a:t>מה למדתם?</a:t>
            </a:r>
          </a:p>
        </p:txBody>
      </p:sp>
      <p:pic>
        <p:nvPicPr>
          <p:cNvPr id="4" name="תמונה 3" descr="התבוננו ב&quot;כרטיס לניווט שאלת מסקנה&quot; (בנספח) וכתבו מה למדתם על כתיבת תשובת מסקנה עד כה" title="כרטיס למילוי: מה למדתם?"/>
          <p:cNvPicPr>
            <a:picLocks noChangeAspect="1"/>
          </p:cNvPicPr>
          <p:nvPr/>
        </p:nvPicPr>
        <p:blipFill>
          <a:blip r:embed="rId3"/>
          <a:stretch>
            <a:fillRect/>
          </a:stretch>
        </p:blipFill>
        <p:spPr>
          <a:xfrm>
            <a:off x="74950" y="1804748"/>
            <a:ext cx="8928594" cy="3786583"/>
          </a:xfrm>
          <a:prstGeom prst="rect">
            <a:avLst/>
          </a:prstGeom>
        </p:spPr>
      </p:pic>
    </p:spTree>
    <p:extLst>
      <p:ext uri="{BB962C8B-B14F-4D97-AF65-F5344CB8AC3E}">
        <p14:creationId xmlns:p14="http://schemas.microsoft.com/office/powerpoint/2010/main" val="168966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2486526" y="966758"/>
            <a:ext cx="3297416" cy="584775"/>
          </a:xfrm>
          <a:prstGeom prst="rect">
            <a:avLst/>
          </a:prstGeom>
        </p:spPr>
        <p:txBody>
          <a:bodyPr wrap="square">
            <a:spAutoFit/>
          </a:bodyPr>
          <a:lstStyle/>
          <a:p>
            <a:r>
              <a:rPr lang="he-IL" sz="3200" b="1" dirty="0">
                <a:latin typeface="Calibri" panose="020F0502020204030204" pitchFamily="34" charset="0"/>
                <a:ea typeface="Arial" panose="020B0604020202020204" pitchFamily="34" charset="0"/>
                <a:cs typeface="Arial" panose="020B0604020202020204" pitchFamily="34" charset="0"/>
              </a:rPr>
              <a:t>מה למדתם?</a:t>
            </a:r>
            <a:endParaRPr lang="he-IL" sz="3200" dirty="0"/>
          </a:p>
        </p:txBody>
      </p:sp>
      <p:pic>
        <p:nvPicPr>
          <p:cNvPr id="4" name="תמונה 3" descr="אייקון מה למדתם"/>
          <p:cNvPicPr/>
          <p:nvPr/>
        </p:nvPicPr>
        <p:blipFill>
          <a:blip r:embed="rId2" cstate="print">
            <a:extLst>
              <a:ext uri="{28A0092B-C50C-407E-A947-70E740481C1C}">
                <a14:useLocalDpi xmlns:a14="http://schemas.microsoft.com/office/drawing/2010/main" val="0"/>
              </a:ext>
            </a:extLst>
          </a:blip>
          <a:stretch>
            <a:fillRect/>
          </a:stretch>
        </p:blipFill>
        <p:spPr>
          <a:xfrm>
            <a:off x="5944362" y="138474"/>
            <a:ext cx="1322711" cy="1636294"/>
          </a:xfrm>
          <a:prstGeom prst="rect">
            <a:avLst/>
          </a:prstGeom>
        </p:spPr>
      </p:pic>
      <p:sp>
        <p:nvSpPr>
          <p:cNvPr id="2" name="כותרת 1" hidden="1">
            <a:extLst>
              <a:ext uri="{FF2B5EF4-FFF2-40B4-BE49-F238E27FC236}">
                <a16:creationId xmlns:a16="http://schemas.microsoft.com/office/drawing/2014/main" id="{3755FA73-52FB-429F-9A8E-162D01AE94F5}"/>
              </a:ext>
            </a:extLst>
          </p:cNvPr>
          <p:cNvSpPr>
            <a:spLocks noGrp="1"/>
          </p:cNvSpPr>
          <p:nvPr>
            <p:ph type="title" idx="4294967295"/>
          </p:nvPr>
        </p:nvSpPr>
        <p:spPr/>
        <p:txBody>
          <a:bodyPr/>
          <a:lstStyle/>
          <a:p>
            <a:r>
              <a:rPr lang="he-IL" dirty="0"/>
              <a:t>מה למדתם</a:t>
            </a:r>
          </a:p>
        </p:txBody>
      </p:sp>
      <p:pic>
        <p:nvPicPr>
          <p:cNvPr id="6" name="תמונה 5" descr="מה התחדש לכם על ניסוח תשובת מסקנה מנומקת? היעזרו ב&quot;כרטיס ניווט לניסוח תשובת מסקנה&quot;&#10;אלו שאלות פיצוח עזרו לכם במיוחד להשיב לשאלה ולנסח את המסקנה המנומקת?" title="כרטיסיית מה למדתם? המשך"/>
          <p:cNvPicPr>
            <a:picLocks noChangeAspect="1"/>
          </p:cNvPicPr>
          <p:nvPr/>
        </p:nvPicPr>
        <p:blipFill>
          <a:blip r:embed="rId3"/>
          <a:stretch>
            <a:fillRect/>
          </a:stretch>
        </p:blipFill>
        <p:spPr>
          <a:xfrm>
            <a:off x="254834" y="1774767"/>
            <a:ext cx="8438446" cy="3067055"/>
          </a:xfrm>
          <a:prstGeom prst="rect">
            <a:avLst/>
          </a:prstGeom>
        </p:spPr>
      </p:pic>
    </p:spTree>
    <p:extLst>
      <p:ext uri="{BB962C8B-B14F-4D97-AF65-F5344CB8AC3E}">
        <p14:creationId xmlns:p14="http://schemas.microsoft.com/office/powerpoint/2010/main" val="2048726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1113803" y="114422"/>
            <a:ext cx="7337752" cy="523220"/>
          </a:xfrm>
          <a:prstGeom prst="rect">
            <a:avLst/>
          </a:prstGeom>
        </p:spPr>
        <p:txBody>
          <a:bodyPr wrap="square">
            <a:spAutoFit/>
          </a:bodyPr>
          <a:lstStyle/>
          <a:p>
            <a:pPr algn="ctr"/>
            <a:r>
              <a:rPr lang="he-IL" sz="2800" b="1" dirty="0">
                <a:latin typeface="Calibri" panose="020F0502020204030204" pitchFamily="34" charset="0"/>
                <a:ea typeface="Calibri" panose="020F0502020204030204" pitchFamily="34" charset="0"/>
              </a:rPr>
              <a:t>משימת יישום + הערכה</a:t>
            </a:r>
            <a:endParaRPr lang="he-IL" sz="2800" dirty="0"/>
          </a:p>
        </p:txBody>
      </p:sp>
      <p:sp>
        <p:nvSpPr>
          <p:cNvPr id="6" name="Rectangle 5" descr="כלי עזר משימת יישום + הערכה"/>
          <p:cNvSpPr/>
          <p:nvPr/>
        </p:nvSpPr>
        <p:spPr>
          <a:xfrm>
            <a:off x="230240" y="794321"/>
            <a:ext cx="8388424" cy="6063679"/>
          </a:xfrm>
          <a:prstGeom prst="rect">
            <a:avLst/>
          </a:prstGeom>
          <a:noFill/>
        </p:spPr>
      </p:sp>
      <p:sp>
        <p:nvSpPr>
          <p:cNvPr id="7" name="Freeform 6"/>
          <p:cNvSpPr/>
          <p:nvPr/>
        </p:nvSpPr>
        <p:spPr>
          <a:xfrm>
            <a:off x="5071" y="4133239"/>
            <a:ext cx="2956911" cy="1915408"/>
          </a:xfrm>
          <a:custGeom>
            <a:avLst/>
            <a:gdLst>
              <a:gd name="connsiteX0" fmla="*/ 0 w 2956911"/>
              <a:gd name="connsiteY0" fmla="*/ 191541 h 1915408"/>
              <a:gd name="connsiteX1" fmla="*/ 191541 w 2956911"/>
              <a:gd name="connsiteY1" fmla="*/ 0 h 1915408"/>
              <a:gd name="connsiteX2" fmla="*/ 2765370 w 2956911"/>
              <a:gd name="connsiteY2" fmla="*/ 0 h 1915408"/>
              <a:gd name="connsiteX3" fmla="*/ 2956911 w 2956911"/>
              <a:gd name="connsiteY3" fmla="*/ 191541 h 1915408"/>
              <a:gd name="connsiteX4" fmla="*/ 2956911 w 2956911"/>
              <a:gd name="connsiteY4" fmla="*/ 1723867 h 1915408"/>
              <a:gd name="connsiteX5" fmla="*/ 2765370 w 2956911"/>
              <a:gd name="connsiteY5" fmla="*/ 1915408 h 1915408"/>
              <a:gd name="connsiteX6" fmla="*/ 191541 w 2956911"/>
              <a:gd name="connsiteY6" fmla="*/ 1915408 h 1915408"/>
              <a:gd name="connsiteX7" fmla="*/ 0 w 2956911"/>
              <a:gd name="connsiteY7" fmla="*/ 1723867 h 1915408"/>
              <a:gd name="connsiteX8" fmla="*/ 0 w 2956911"/>
              <a:gd name="connsiteY8" fmla="*/ 191541 h 1915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6911" h="1915408">
                <a:moveTo>
                  <a:pt x="0" y="191541"/>
                </a:moveTo>
                <a:cubicBezTo>
                  <a:pt x="0" y="85756"/>
                  <a:pt x="85756" y="0"/>
                  <a:pt x="191541" y="0"/>
                </a:cubicBezTo>
                <a:lnTo>
                  <a:pt x="2765370" y="0"/>
                </a:lnTo>
                <a:cubicBezTo>
                  <a:pt x="2871155" y="0"/>
                  <a:pt x="2956911" y="85756"/>
                  <a:pt x="2956911" y="191541"/>
                </a:cubicBezTo>
                <a:lnTo>
                  <a:pt x="2956911" y="1723867"/>
                </a:lnTo>
                <a:cubicBezTo>
                  <a:pt x="2956911" y="1829652"/>
                  <a:pt x="2871155" y="1915408"/>
                  <a:pt x="2765370" y="1915408"/>
                </a:cubicBezTo>
                <a:lnTo>
                  <a:pt x="191541" y="1915408"/>
                </a:lnTo>
                <a:cubicBezTo>
                  <a:pt x="85756" y="1915408"/>
                  <a:pt x="0" y="1829652"/>
                  <a:pt x="0" y="1723867"/>
                </a:cubicBezTo>
                <a:lnTo>
                  <a:pt x="0" y="191541"/>
                </a:lnTo>
                <a:close/>
              </a:path>
            </a:pathLst>
          </a:custGeom>
          <a:noFill/>
          <a:ln>
            <a:noFill/>
          </a:ln>
        </p:spPr>
        <p:style>
          <a:lnRef idx="1">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03035" tIns="581887" rIns="990109" bIns="103035" numCol="1" spcCol="1270" anchor="t" anchorCtr="0">
            <a:noAutofit/>
          </a:bodyPr>
          <a:lstStyle/>
          <a:p>
            <a:pPr marL="171450" lvl="1" indent="-171450" algn="r" defTabSz="711200" rtl="1">
              <a:lnSpc>
                <a:spcPct val="90000"/>
              </a:lnSpc>
              <a:spcBef>
                <a:spcPct val="0"/>
              </a:spcBef>
              <a:spcAft>
                <a:spcPct val="15000"/>
              </a:spcAft>
              <a:buChar char="••"/>
            </a:pPr>
            <a:r>
              <a:rPr lang="he-IL" sz="1600" kern="1200" dirty="0">
                <a:solidFill>
                  <a:schemeClr val="tx1"/>
                </a:solidFill>
                <a:latin typeface="Calibri" panose="020F0502020204030204" pitchFamily="34" charset="0"/>
                <a:ea typeface="Calibri" panose="020F0502020204030204" pitchFamily="34" charset="0"/>
              </a:rPr>
              <a:t>התמודדות עם </a:t>
            </a:r>
            <a:r>
              <a:rPr lang="he-IL" sz="1600" dirty="0">
                <a:solidFill>
                  <a:schemeClr val="tx1"/>
                </a:solidFill>
                <a:latin typeface="Calibri" panose="020F0502020204030204" pitchFamily="34" charset="0"/>
                <a:ea typeface="Calibri" panose="020F0502020204030204" pitchFamily="34" charset="0"/>
              </a:rPr>
              <a:t>משימה </a:t>
            </a:r>
            <a:r>
              <a:rPr lang="he-IL" sz="1600" kern="1200" dirty="0">
                <a:solidFill>
                  <a:schemeClr val="tx1"/>
                </a:solidFill>
                <a:latin typeface="Calibri" panose="020F0502020204030204" pitchFamily="34" charset="0"/>
                <a:ea typeface="Calibri" panose="020F0502020204030204" pitchFamily="34" charset="0"/>
              </a:rPr>
              <a:t>נוספת, המשלבת תרגול של השימוש בכלי התיווך שהתלמיד הכיר בשלב ההמשגה. </a:t>
            </a:r>
            <a:endParaRPr lang="he-IL" sz="1600" b="1" kern="1200" dirty="0">
              <a:solidFill>
                <a:schemeClr val="tx1"/>
              </a:solidFill>
            </a:endParaRPr>
          </a:p>
        </p:txBody>
      </p:sp>
      <p:sp>
        <p:nvSpPr>
          <p:cNvPr id="8" name="Freeform 7"/>
          <p:cNvSpPr/>
          <p:nvPr/>
        </p:nvSpPr>
        <p:spPr>
          <a:xfrm>
            <a:off x="5677738" y="4000692"/>
            <a:ext cx="2956911" cy="2215552"/>
          </a:xfrm>
          <a:custGeom>
            <a:avLst/>
            <a:gdLst>
              <a:gd name="connsiteX0" fmla="*/ 0 w 2956911"/>
              <a:gd name="connsiteY0" fmla="*/ 221555 h 2215552"/>
              <a:gd name="connsiteX1" fmla="*/ 221555 w 2956911"/>
              <a:gd name="connsiteY1" fmla="*/ 0 h 2215552"/>
              <a:gd name="connsiteX2" fmla="*/ 2735356 w 2956911"/>
              <a:gd name="connsiteY2" fmla="*/ 0 h 2215552"/>
              <a:gd name="connsiteX3" fmla="*/ 2956911 w 2956911"/>
              <a:gd name="connsiteY3" fmla="*/ 221555 h 2215552"/>
              <a:gd name="connsiteX4" fmla="*/ 2956911 w 2956911"/>
              <a:gd name="connsiteY4" fmla="*/ 1993997 h 2215552"/>
              <a:gd name="connsiteX5" fmla="*/ 2735356 w 2956911"/>
              <a:gd name="connsiteY5" fmla="*/ 2215552 h 2215552"/>
              <a:gd name="connsiteX6" fmla="*/ 221555 w 2956911"/>
              <a:gd name="connsiteY6" fmla="*/ 2215552 h 2215552"/>
              <a:gd name="connsiteX7" fmla="*/ 0 w 2956911"/>
              <a:gd name="connsiteY7" fmla="*/ 1993997 h 2215552"/>
              <a:gd name="connsiteX8" fmla="*/ 0 w 2956911"/>
              <a:gd name="connsiteY8" fmla="*/ 221555 h 2215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6911" h="2215552">
                <a:moveTo>
                  <a:pt x="0" y="221555"/>
                </a:moveTo>
                <a:cubicBezTo>
                  <a:pt x="0" y="99194"/>
                  <a:pt x="99194" y="0"/>
                  <a:pt x="221555" y="0"/>
                </a:cubicBezTo>
                <a:lnTo>
                  <a:pt x="2735356" y="0"/>
                </a:lnTo>
                <a:cubicBezTo>
                  <a:pt x="2857717" y="0"/>
                  <a:pt x="2956911" y="99194"/>
                  <a:pt x="2956911" y="221555"/>
                </a:cubicBezTo>
                <a:lnTo>
                  <a:pt x="2956911" y="1993997"/>
                </a:lnTo>
                <a:cubicBezTo>
                  <a:pt x="2956911" y="2116358"/>
                  <a:pt x="2857717" y="2215552"/>
                  <a:pt x="2735356" y="2215552"/>
                </a:cubicBezTo>
                <a:lnTo>
                  <a:pt x="221555" y="2215552"/>
                </a:lnTo>
                <a:cubicBezTo>
                  <a:pt x="99194" y="2215552"/>
                  <a:pt x="0" y="2116358"/>
                  <a:pt x="0" y="1993997"/>
                </a:cubicBezTo>
                <a:lnTo>
                  <a:pt x="0" y="221555"/>
                </a:lnTo>
                <a:close/>
              </a:path>
            </a:pathLst>
          </a:custGeom>
          <a:noFill/>
          <a:ln>
            <a:noFill/>
          </a:ln>
        </p:spPr>
        <p:style>
          <a:lnRef idx="1">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96702" tIns="663517" rIns="109628" bIns="109627" numCol="1" spcCol="1270" anchor="t" anchorCtr="0">
            <a:noAutofit/>
          </a:bodyPr>
          <a:lstStyle/>
          <a:p>
            <a:pPr marL="171450" lvl="1" indent="-171450" algn="r" defTabSz="711200" rtl="1">
              <a:lnSpc>
                <a:spcPct val="90000"/>
              </a:lnSpc>
              <a:spcBef>
                <a:spcPct val="0"/>
              </a:spcBef>
              <a:spcAft>
                <a:spcPct val="15000"/>
              </a:spcAft>
              <a:buChar char="••"/>
            </a:pPr>
            <a:r>
              <a:rPr lang="he-IL" sz="1600" kern="1200" dirty="0">
                <a:solidFill>
                  <a:schemeClr val="tx1"/>
                </a:solidFill>
                <a:latin typeface="Calibri" panose="020F0502020204030204" pitchFamily="34" charset="0"/>
                <a:ea typeface="Calibri" panose="020F0502020204030204" pitchFamily="34" charset="0"/>
              </a:rPr>
              <a:t>הכרות עם מושגים, כלי תיווך ומיומנויות שעשויים לעזור לתלמידים להתמודד עם הקושי והדגמת השימוש בהם. </a:t>
            </a:r>
            <a:endParaRPr lang="he-IL" sz="1600" b="1" kern="1200" dirty="0">
              <a:solidFill>
                <a:schemeClr val="tx1"/>
              </a:solidFill>
            </a:endParaRPr>
          </a:p>
        </p:txBody>
      </p:sp>
      <p:sp>
        <p:nvSpPr>
          <p:cNvPr id="10" name="Freeform 9"/>
          <p:cNvSpPr/>
          <p:nvPr/>
        </p:nvSpPr>
        <p:spPr>
          <a:xfrm>
            <a:off x="5494644" y="1044435"/>
            <a:ext cx="2956911" cy="1915408"/>
          </a:xfrm>
          <a:custGeom>
            <a:avLst/>
            <a:gdLst>
              <a:gd name="connsiteX0" fmla="*/ 0 w 2956911"/>
              <a:gd name="connsiteY0" fmla="*/ 191541 h 1915408"/>
              <a:gd name="connsiteX1" fmla="*/ 191541 w 2956911"/>
              <a:gd name="connsiteY1" fmla="*/ 0 h 1915408"/>
              <a:gd name="connsiteX2" fmla="*/ 2765370 w 2956911"/>
              <a:gd name="connsiteY2" fmla="*/ 0 h 1915408"/>
              <a:gd name="connsiteX3" fmla="*/ 2956911 w 2956911"/>
              <a:gd name="connsiteY3" fmla="*/ 191541 h 1915408"/>
              <a:gd name="connsiteX4" fmla="*/ 2956911 w 2956911"/>
              <a:gd name="connsiteY4" fmla="*/ 1723867 h 1915408"/>
              <a:gd name="connsiteX5" fmla="*/ 2765370 w 2956911"/>
              <a:gd name="connsiteY5" fmla="*/ 1915408 h 1915408"/>
              <a:gd name="connsiteX6" fmla="*/ 191541 w 2956911"/>
              <a:gd name="connsiteY6" fmla="*/ 1915408 h 1915408"/>
              <a:gd name="connsiteX7" fmla="*/ 0 w 2956911"/>
              <a:gd name="connsiteY7" fmla="*/ 1723867 h 1915408"/>
              <a:gd name="connsiteX8" fmla="*/ 0 w 2956911"/>
              <a:gd name="connsiteY8" fmla="*/ 191541 h 1915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6911" h="1915408">
                <a:moveTo>
                  <a:pt x="0" y="191541"/>
                </a:moveTo>
                <a:cubicBezTo>
                  <a:pt x="0" y="85756"/>
                  <a:pt x="85756" y="0"/>
                  <a:pt x="191541" y="0"/>
                </a:cubicBezTo>
                <a:lnTo>
                  <a:pt x="2765370" y="0"/>
                </a:lnTo>
                <a:cubicBezTo>
                  <a:pt x="2871155" y="0"/>
                  <a:pt x="2956911" y="85756"/>
                  <a:pt x="2956911" y="191541"/>
                </a:cubicBezTo>
                <a:lnTo>
                  <a:pt x="2956911" y="1723867"/>
                </a:lnTo>
                <a:cubicBezTo>
                  <a:pt x="2956911" y="1829652"/>
                  <a:pt x="2871155" y="1915408"/>
                  <a:pt x="2765370" y="1915408"/>
                </a:cubicBezTo>
                <a:lnTo>
                  <a:pt x="191541" y="1915408"/>
                </a:lnTo>
                <a:cubicBezTo>
                  <a:pt x="85756" y="1915408"/>
                  <a:pt x="0" y="1829652"/>
                  <a:pt x="0" y="1723867"/>
                </a:cubicBezTo>
                <a:lnTo>
                  <a:pt x="0" y="191541"/>
                </a:lnTo>
                <a:close/>
              </a:path>
            </a:pathLst>
          </a:custGeom>
          <a:noFill/>
          <a:ln>
            <a:noFill/>
          </a:ln>
        </p:spPr>
        <p:style>
          <a:lnRef idx="1">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90108" tIns="103035" rIns="103036" bIns="581887" numCol="1" spcCol="1270" anchor="t" anchorCtr="0">
            <a:noAutofit/>
          </a:bodyPr>
          <a:lstStyle/>
          <a:p>
            <a:pPr marL="171450" lvl="1" indent="-171450" algn="r" defTabSz="711200" rtl="1">
              <a:lnSpc>
                <a:spcPct val="90000"/>
              </a:lnSpc>
              <a:spcBef>
                <a:spcPct val="0"/>
              </a:spcBef>
              <a:spcAft>
                <a:spcPct val="15000"/>
              </a:spcAft>
              <a:buChar char="••"/>
            </a:pPr>
            <a:r>
              <a:rPr lang="he-IL" sz="1600" kern="1200" dirty="0">
                <a:solidFill>
                  <a:schemeClr val="tx1"/>
                </a:solidFill>
                <a:latin typeface="Calibri" panose="020F0502020204030204" pitchFamily="34" charset="0"/>
                <a:ea typeface="Calibri" panose="020F0502020204030204" pitchFamily="34" charset="0"/>
              </a:rPr>
              <a:t>התנסות במשימה ברמת קושי בינונית, הניתנת ללא תיווך ("קביים").</a:t>
            </a:r>
            <a:r>
              <a:rPr lang="en-US" sz="1600" kern="1200" dirty="0">
                <a:solidFill>
                  <a:schemeClr val="tx1"/>
                </a:solidFill>
                <a:latin typeface="Calibri" panose="020F0502020204030204" pitchFamily="34" charset="0"/>
                <a:ea typeface="Calibri" panose="020F0502020204030204" pitchFamily="34" charset="0"/>
              </a:rPr>
              <a:t/>
            </a:r>
            <a:br>
              <a:rPr lang="en-US" sz="1600" kern="1200" dirty="0">
                <a:solidFill>
                  <a:schemeClr val="tx1"/>
                </a:solidFill>
                <a:latin typeface="Calibri" panose="020F0502020204030204" pitchFamily="34" charset="0"/>
                <a:ea typeface="Calibri" panose="020F0502020204030204" pitchFamily="34" charset="0"/>
              </a:rPr>
            </a:br>
            <a:r>
              <a:rPr lang="he-IL" sz="1600" kern="1200" dirty="0">
                <a:solidFill>
                  <a:schemeClr val="tx1"/>
                </a:solidFill>
                <a:latin typeface="Calibri" panose="020F0502020204030204" pitchFamily="34" charset="0"/>
                <a:ea typeface="Calibri" panose="020F0502020204030204" pitchFamily="34" charset="0"/>
              </a:rPr>
              <a:t>הפעילות מסתיימת בשיח רפלקטיבי להצפת  תחושות וקשיים.</a:t>
            </a:r>
            <a:endParaRPr lang="he-IL" sz="1600" b="1" kern="1200" dirty="0">
              <a:solidFill>
                <a:schemeClr val="tx1"/>
              </a:solidFill>
            </a:endParaRPr>
          </a:p>
        </p:txBody>
      </p:sp>
      <p:grpSp>
        <p:nvGrpSpPr>
          <p:cNvPr id="43" name="Group 42" descr="כלי עזר משימת יישום + הערכה"/>
          <p:cNvGrpSpPr/>
          <p:nvPr/>
        </p:nvGrpSpPr>
        <p:grpSpPr>
          <a:xfrm>
            <a:off x="153836" y="758300"/>
            <a:ext cx="8388424" cy="6063679"/>
            <a:chOff x="230240" y="794321"/>
            <a:chExt cx="8388424" cy="6063679"/>
          </a:xfrm>
        </p:grpSpPr>
        <p:sp>
          <p:nvSpPr>
            <p:cNvPr id="44" name="Rectangle 43"/>
            <p:cNvSpPr/>
            <p:nvPr/>
          </p:nvSpPr>
          <p:spPr>
            <a:xfrm>
              <a:off x="230240" y="794321"/>
              <a:ext cx="8388424" cy="6063679"/>
            </a:xfrm>
            <a:prstGeom prst="rect">
              <a:avLst/>
            </a:prstGeom>
            <a:noFill/>
          </p:spPr>
        </p:sp>
        <p:sp>
          <p:nvSpPr>
            <p:cNvPr id="45" name="Freeform 44"/>
            <p:cNvSpPr/>
            <p:nvPr/>
          </p:nvSpPr>
          <p:spPr>
            <a:xfrm>
              <a:off x="4544727" y="1174517"/>
              <a:ext cx="2591786" cy="2591786"/>
            </a:xfrm>
            <a:custGeom>
              <a:avLst/>
              <a:gdLst>
                <a:gd name="connsiteX0" fmla="*/ 0 w 2591786"/>
                <a:gd name="connsiteY0" fmla="*/ 2591786 h 2591786"/>
                <a:gd name="connsiteX1" fmla="*/ 2591786 w 2591786"/>
                <a:gd name="connsiteY1" fmla="*/ 0 h 2591786"/>
                <a:gd name="connsiteX2" fmla="*/ 2591786 w 2591786"/>
                <a:gd name="connsiteY2" fmla="*/ 2591786 h 2591786"/>
                <a:gd name="connsiteX3" fmla="*/ 0 w 2591786"/>
                <a:gd name="connsiteY3" fmla="*/ 2591786 h 2591786"/>
              </a:gdLst>
              <a:ahLst/>
              <a:cxnLst>
                <a:cxn ang="0">
                  <a:pos x="connsiteX0" y="connsiteY0"/>
                </a:cxn>
                <a:cxn ang="0">
                  <a:pos x="connsiteX1" y="connsiteY1"/>
                </a:cxn>
                <a:cxn ang="0">
                  <a:pos x="connsiteX2" y="connsiteY2"/>
                </a:cxn>
                <a:cxn ang="0">
                  <a:pos x="connsiteX3" y="connsiteY3"/>
                </a:cxn>
              </a:cxnLst>
              <a:rect l="l" t="t" r="r" b="b"/>
              <a:pathLst>
                <a:path w="2591786" h="2591786">
                  <a:moveTo>
                    <a:pt x="0" y="0"/>
                  </a:moveTo>
                  <a:cubicBezTo>
                    <a:pt x="1431404" y="0"/>
                    <a:pt x="2591786" y="1160382"/>
                    <a:pt x="2591786" y="2591786"/>
                  </a:cubicBezTo>
                  <a:lnTo>
                    <a:pt x="0" y="2591786"/>
                  </a:lnTo>
                  <a:lnTo>
                    <a:pt x="0" y="0"/>
                  </a:lnTo>
                  <a:close/>
                </a:path>
              </a:pathLst>
            </a:custGeom>
            <a:solidFill>
              <a:schemeClr val="tx1"/>
            </a:solidFill>
            <a:ln w="12700">
              <a:solidFill>
                <a:srgbClr val="D6606E"/>
              </a:solidFill>
            </a:ln>
            <a:scene3d>
              <a:camera prst="orthographicFront"/>
              <a:lightRig rig="flat" dir="t"/>
            </a:scene3d>
            <a:sp3d prstMaterial="dkEdge">
              <a:bevelT w="8200" h="38100"/>
            </a:sp3d>
          </p:spPr>
          <p:style>
            <a:lnRef idx="0">
              <a:scrgbClr r="0" g="0" b="0"/>
            </a:lnRef>
            <a:fillRef idx="2">
              <a:scrgbClr r="0" g="0" b="0"/>
            </a:fillRef>
            <a:effectRef idx="1">
              <a:schemeClr val="accent1">
                <a:hueOff val="0"/>
                <a:satOff val="0"/>
                <a:lumOff val="0"/>
                <a:alphaOff val="0"/>
              </a:schemeClr>
            </a:effectRef>
            <a:fontRef idx="minor">
              <a:schemeClr val="dk1"/>
            </a:fontRef>
          </p:style>
          <p:txBody>
            <a:bodyPr spcFirstLastPara="0" vert="horz" wrap="square" lIns="113792" tIns="872909" rIns="872909" bIns="113792" numCol="1" spcCol="1270" anchor="ctr" anchorCtr="0">
              <a:noAutofit/>
            </a:bodyPr>
            <a:lstStyle/>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r>
                <a:rPr lang="he-IL" sz="1800" b="1" kern="1200" dirty="0">
                  <a:solidFill>
                    <a:srgbClr val="0078B4"/>
                  </a:solidFill>
                </a:rPr>
                <a:t>1. פעילות מקדימה +רפלקציה</a:t>
              </a:r>
              <a:endParaRPr lang="he-IL" sz="1600" b="0" kern="1200" dirty="0">
                <a:solidFill>
                  <a:srgbClr val="0078B4"/>
                </a:solidFill>
              </a:endParaRPr>
            </a:p>
          </p:txBody>
        </p:sp>
        <p:sp>
          <p:nvSpPr>
            <p:cNvPr id="46" name="Freeform 45"/>
            <p:cNvSpPr/>
            <p:nvPr/>
          </p:nvSpPr>
          <p:spPr>
            <a:xfrm>
              <a:off x="1833228" y="1174517"/>
              <a:ext cx="2591786" cy="2591786"/>
            </a:xfrm>
            <a:custGeom>
              <a:avLst/>
              <a:gdLst>
                <a:gd name="connsiteX0" fmla="*/ 0 w 2591786"/>
                <a:gd name="connsiteY0" fmla="*/ 2591786 h 2591786"/>
                <a:gd name="connsiteX1" fmla="*/ 2591786 w 2591786"/>
                <a:gd name="connsiteY1" fmla="*/ 0 h 2591786"/>
                <a:gd name="connsiteX2" fmla="*/ 2591786 w 2591786"/>
                <a:gd name="connsiteY2" fmla="*/ 2591786 h 2591786"/>
                <a:gd name="connsiteX3" fmla="*/ 0 w 2591786"/>
                <a:gd name="connsiteY3" fmla="*/ 2591786 h 2591786"/>
              </a:gdLst>
              <a:ahLst/>
              <a:cxnLst>
                <a:cxn ang="0">
                  <a:pos x="connsiteX0" y="connsiteY0"/>
                </a:cxn>
                <a:cxn ang="0">
                  <a:pos x="connsiteX1" y="connsiteY1"/>
                </a:cxn>
                <a:cxn ang="0">
                  <a:pos x="connsiteX2" y="connsiteY2"/>
                </a:cxn>
                <a:cxn ang="0">
                  <a:pos x="connsiteX3" y="connsiteY3"/>
                </a:cxn>
              </a:cxnLst>
              <a:rect l="l" t="t" r="r" b="b"/>
              <a:pathLst>
                <a:path w="2591786" h="2591786">
                  <a:moveTo>
                    <a:pt x="0" y="2591786"/>
                  </a:moveTo>
                  <a:cubicBezTo>
                    <a:pt x="0" y="1160382"/>
                    <a:pt x="1160382" y="0"/>
                    <a:pt x="2591786" y="0"/>
                  </a:cubicBezTo>
                  <a:lnTo>
                    <a:pt x="2591786" y="2591786"/>
                  </a:lnTo>
                  <a:lnTo>
                    <a:pt x="0" y="2591786"/>
                  </a:lnTo>
                  <a:close/>
                </a:path>
              </a:pathLst>
            </a:custGeom>
            <a:solidFill>
              <a:schemeClr val="tx1"/>
            </a:solidFill>
            <a:ln w="12700">
              <a:solidFill>
                <a:srgbClr val="D6606E"/>
              </a:solidFill>
            </a:ln>
            <a:scene3d>
              <a:camera prst="orthographicFront"/>
              <a:lightRig rig="flat" dir="t"/>
            </a:scene3d>
            <a:sp3d prstMaterial="dkEdge">
              <a:bevelT w="8200" h="38100"/>
            </a:sp3d>
          </p:spPr>
          <p:style>
            <a:lnRef idx="0">
              <a:scrgbClr r="0" g="0" b="0"/>
            </a:lnRef>
            <a:fillRef idx="2">
              <a:scrgbClr r="0" g="0" b="0"/>
            </a:fillRef>
            <a:effectRef idx="1">
              <a:schemeClr val="accent1">
                <a:hueOff val="0"/>
                <a:satOff val="0"/>
                <a:lumOff val="0"/>
                <a:alphaOff val="0"/>
              </a:schemeClr>
            </a:effectRef>
            <a:fontRef idx="minor">
              <a:schemeClr val="dk1"/>
            </a:fontRef>
          </p:style>
          <p:txBody>
            <a:bodyPr spcFirstLastPara="0" vert="horz" wrap="square" lIns="872909" tIns="872909" rIns="113792" bIns="113792" numCol="1" spcCol="1270" anchor="ctr" anchorCtr="0">
              <a:noAutofit/>
            </a:bodyPr>
            <a:lstStyle/>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r>
                <a:rPr lang="he-IL" sz="1800" b="1" kern="1200" dirty="0">
                  <a:solidFill>
                    <a:srgbClr val="0078B4"/>
                  </a:solidFill>
                </a:rPr>
                <a:t>4. יישום + הערכה</a:t>
              </a:r>
            </a:p>
          </p:txBody>
        </p:sp>
        <p:sp>
          <p:nvSpPr>
            <p:cNvPr id="47" name="Freeform 46"/>
            <p:cNvSpPr/>
            <p:nvPr/>
          </p:nvSpPr>
          <p:spPr>
            <a:xfrm>
              <a:off x="1833228" y="3886017"/>
              <a:ext cx="2591786" cy="2591786"/>
            </a:xfrm>
            <a:custGeom>
              <a:avLst/>
              <a:gdLst>
                <a:gd name="connsiteX0" fmla="*/ 0 w 2591786"/>
                <a:gd name="connsiteY0" fmla="*/ 2591786 h 2591786"/>
                <a:gd name="connsiteX1" fmla="*/ 2591786 w 2591786"/>
                <a:gd name="connsiteY1" fmla="*/ 0 h 2591786"/>
                <a:gd name="connsiteX2" fmla="*/ 2591786 w 2591786"/>
                <a:gd name="connsiteY2" fmla="*/ 2591786 h 2591786"/>
                <a:gd name="connsiteX3" fmla="*/ 0 w 2591786"/>
                <a:gd name="connsiteY3" fmla="*/ 2591786 h 2591786"/>
              </a:gdLst>
              <a:ahLst/>
              <a:cxnLst>
                <a:cxn ang="0">
                  <a:pos x="connsiteX0" y="connsiteY0"/>
                </a:cxn>
                <a:cxn ang="0">
                  <a:pos x="connsiteX1" y="connsiteY1"/>
                </a:cxn>
                <a:cxn ang="0">
                  <a:pos x="connsiteX2" y="connsiteY2"/>
                </a:cxn>
                <a:cxn ang="0">
                  <a:pos x="connsiteX3" y="connsiteY3"/>
                </a:cxn>
              </a:cxnLst>
              <a:rect l="l" t="t" r="r" b="b"/>
              <a:pathLst>
                <a:path w="2591786" h="2591786">
                  <a:moveTo>
                    <a:pt x="2591786" y="2591786"/>
                  </a:moveTo>
                  <a:cubicBezTo>
                    <a:pt x="1160382" y="2591786"/>
                    <a:pt x="0" y="1431404"/>
                    <a:pt x="0" y="0"/>
                  </a:cubicBezTo>
                  <a:lnTo>
                    <a:pt x="2591786" y="0"/>
                  </a:lnTo>
                  <a:lnTo>
                    <a:pt x="2591786" y="2591786"/>
                  </a:lnTo>
                  <a:close/>
                </a:path>
              </a:pathLst>
            </a:custGeom>
            <a:solidFill>
              <a:schemeClr val="tx1"/>
            </a:solidFill>
            <a:ln w="12700">
              <a:solidFill>
                <a:srgbClr val="D6606E"/>
              </a:solidFill>
            </a:ln>
            <a:scene3d>
              <a:camera prst="orthographicFront"/>
              <a:lightRig rig="flat" dir="t"/>
            </a:scene3d>
            <a:sp3d prstMaterial="dkEdge">
              <a:bevelT w="8200" h="38100"/>
            </a:sp3d>
          </p:spPr>
          <p:style>
            <a:lnRef idx="0">
              <a:scrgbClr r="0" g="0" b="0"/>
            </a:lnRef>
            <a:fillRef idx="2">
              <a:scrgbClr r="0" g="0" b="0"/>
            </a:fillRef>
            <a:effectRef idx="1">
              <a:schemeClr val="accent1">
                <a:hueOff val="0"/>
                <a:satOff val="0"/>
                <a:lumOff val="0"/>
                <a:alphaOff val="0"/>
              </a:schemeClr>
            </a:effectRef>
            <a:fontRef idx="minor">
              <a:schemeClr val="dk1"/>
            </a:fontRef>
          </p:style>
          <p:txBody>
            <a:bodyPr spcFirstLastPara="0" vert="horz" wrap="square" lIns="872909" tIns="113792" rIns="113792" bIns="872909" numCol="1" spcCol="1270" anchor="ctr" anchorCtr="0">
              <a:noAutofit/>
            </a:bodyPr>
            <a:lstStyle/>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r>
                <a:rPr lang="en-US" sz="1800" b="1" kern="1200" dirty="0">
                  <a:solidFill>
                    <a:srgbClr val="0078B4"/>
                  </a:solidFill>
                </a:rPr>
                <a:t/>
              </a:r>
              <a:br>
                <a:rPr lang="en-US" sz="1800" b="1" kern="1200" dirty="0">
                  <a:solidFill>
                    <a:srgbClr val="0078B4"/>
                  </a:solidFill>
                </a:rPr>
              </a:br>
              <a:r>
                <a:rPr lang="he-IL" sz="1800" b="1" kern="1200" dirty="0">
                  <a:solidFill>
                    <a:srgbClr val="0078B4"/>
                  </a:solidFill>
                </a:rPr>
                <a:t>3. תרגול +</a:t>
              </a:r>
              <a:r>
                <a:rPr lang="en-US" sz="1800" b="1" kern="1200" dirty="0">
                  <a:solidFill>
                    <a:srgbClr val="0078B4"/>
                  </a:solidFill>
                </a:rPr>
                <a:t/>
              </a:r>
              <a:br>
                <a:rPr lang="en-US" sz="1800" b="1" kern="1200" dirty="0">
                  <a:solidFill>
                    <a:srgbClr val="0078B4"/>
                  </a:solidFill>
                </a:rPr>
              </a:br>
              <a:r>
                <a:rPr lang="he-IL" sz="1800" b="1" kern="1200" dirty="0">
                  <a:solidFill>
                    <a:srgbClr val="0078B4"/>
                  </a:solidFill>
                </a:rPr>
                <a:t>מה למדנו?</a:t>
              </a:r>
            </a:p>
          </p:txBody>
        </p:sp>
        <p:sp>
          <p:nvSpPr>
            <p:cNvPr id="48" name="Freeform 47"/>
            <p:cNvSpPr/>
            <p:nvPr/>
          </p:nvSpPr>
          <p:spPr>
            <a:xfrm>
              <a:off x="4544727" y="3886016"/>
              <a:ext cx="2591787" cy="2591787"/>
            </a:xfrm>
            <a:custGeom>
              <a:avLst/>
              <a:gdLst>
                <a:gd name="connsiteX0" fmla="*/ 0 w 2591786"/>
                <a:gd name="connsiteY0" fmla="*/ 2591786 h 2591786"/>
                <a:gd name="connsiteX1" fmla="*/ 2591786 w 2591786"/>
                <a:gd name="connsiteY1" fmla="*/ 0 h 2591786"/>
                <a:gd name="connsiteX2" fmla="*/ 2591786 w 2591786"/>
                <a:gd name="connsiteY2" fmla="*/ 2591786 h 2591786"/>
                <a:gd name="connsiteX3" fmla="*/ 0 w 2591786"/>
                <a:gd name="connsiteY3" fmla="*/ 2591786 h 2591786"/>
              </a:gdLst>
              <a:ahLst/>
              <a:cxnLst>
                <a:cxn ang="0">
                  <a:pos x="connsiteX0" y="connsiteY0"/>
                </a:cxn>
                <a:cxn ang="0">
                  <a:pos x="connsiteX1" y="connsiteY1"/>
                </a:cxn>
                <a:cxn ang="0">
                  <a:pos x="connsiteX2" y="connsiteY2"/>
                </a:cxn>
                <a:cxn ang="0">
                  <a:pos x="connsiteX3" y="connsiteY3"/>
                </a:cxn>
              </a:cxnLst>
              <a:rect l="l" t="t" r="r" b="b"/>
              <a:pathLst>
                <a:path w="2591786" h="2591786">
                  <a:moveTo>
                    <a:pt x="2591786" y="0"/>
                  </a:moveTo>
                  <a:cubicBezTo>
                    <a:pt x="2591786" y="1431404"/>
                    <a:pt x="1431404" y="2591786"/>
                    <a:pt x="0" y="2591786"/>
                  </a:cubicBezTo>
                  <a:lnTo>
                    <a:pt x="0" y="0"/>
                  </a:lnTo>
                  <a:lnTo>
                    <a:pt x="2591786" y="0"/>
                  </a:lnTo>
                  <a:close/>
                </a:path>
              </a:pathLst>
            </a:custGeom>
            <a:solidFill>
              <a:schemeClr val="tx1"/>
            </a:solidFill>
            <a:ln w="12700">
              <a:solidFill>
                <a:srgbClr val="D6606E"/>
              </a:solidFill>
            </a:ln>
            <a:scene3d>
              <a:camera prst="orthographicFront"/>
              <a:lightRig rig="flat" dir="t"/>
            </a:scene3d>
            <a:sp3d prstMaterial="dkEdge">
              <a:bevelT w="8200" h="38100"/>
            </a:sp3d>
          </p:spPr>
          <p:style>
            <a:lnRef idx="0">
              <a:scrgbClr r="0" g="0" b="0"/>
            </a:lnRef>
            <a:fillRef idx="2">
              <a:scrgbClr r="0" g="0" b="0"/>
            </a:fillRef>
            <a:effectRef idx="1">
              <a:schemeClr val="accent1">
                <a:hueOff val="0"/>
                <a:satOff val="0"/>
                <a:lumOff val="0"/>
                <a:alphaOff val="0"/>
              </a:schemeClr>
            </a:effectRef>
            <a:fontRef idx="minor">
              <a:schemeClr val="dk1"/>
            </a:fontRef>
          </p:style>
          <p:txBody>
            <a:bodyPr spcFirstLastPara="0" vert="horz" wrap="square" lIns="113792" tIns="113793" rIns="872910" bIns="872908" numCol="1" spcCol="1270" anchor="ctr" anchorCtr="0">
              <a:noAutofit/>
            </a:bodyPr>
            <a:lstStyle/>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r>
                <a:rPr lang="en-US" sz="1600" b="1" kern="1200" dirty="0">
                  <a:solidFill>
                    <a:srgbClr val="0078B4"/>
                  </a:solidFill>
                </a:rPr>
                <a:t/>
              </a:r>
              <a:br>
                <a:rPr lang="en-US" sz="1600" b="1" kern="1200" dirty="0">
                  <a:solidFill>
                    <a:srgbClr val="0078B4"/>
                  </a:solidFill>
                </a:rPr>
              </a:br>
              <a:r>
                <a:rPr lang="en-US" sz="1600" b="1" kern="1200" dirty="0">
                  <a:solidFill>
                    <a:srgbClr val="0078B4"/>
                  </a:solidFill>
                </a:rPr>
                <a:t/>
              </a:r>
              <a:br>
                <a:rPr lang="en-US" sz="1600" b="1" kern="1200" dirty="0">
                  <a:solidFill>
                    <a:srgbClr val="0078B4"/>
                  </a:solidFill>
                </a:rPr>
              </a:br>
              <a:r>
                <a:rPr lang="he-IL" sz="1800" b="1" kern="1200" dirty="0">
                  <a:solidFill>
                    <a:srgbClr val="0078B4"/>
                  </a:solidFill>
                </a:rPr>
                <a:t>2. המשגה</a:t>
              </a:r>
              <a:r>
                <a:rPr lang="en-US" sz="1800" b="1" kern="1200" dirty="0">
                  <a:solidFill>
                    <a:srgbClr val="0078B4"/>
                  </a:solidFill>
                </a:rPr>
                <a:t> </a:t>
              </a:r>
              <a:r>
                <a:rPr lang="he-IL" sz="1800" b="1" kern="1200" dirty="0">
                  <a:solidFill>
                    <a:srgbClr val="0078B4"/>
                  </a:solidFill>
                </a:rPr>
                <a:t>+ והדגמה</a:t>
              </a:r>
            </a:p>
          </p:txBody>
        </p:sp>
        <p:grpSp>
          <p:nvGrpSpPr>
            <p:cNvPr id="56" name="Group 55"/>
            <p:cNvGrpSpPr/>
            <p:nvPr/>
          </p:nvGrpSpPr>
          <p:grpSpPr>
            <a:xfrm>
              <a:off x="3700988" y="3278528"/>
              <a:ext cx="1299132" cy="993484"/>
              <a:chOff x="2771800" y="2276872"/>
              <a:chExt cx="1839974" cy="1368152"/>
            </a:xfrm>
          </p:grpSpPr>
          <p:sp>
            <p:nvSpPr>
              <p:cNvPr id="57" name="Curved Down Arrow 56"/>
              <p:cNvSpPr/>
              <p:nvPr/>
            </p:nvSpPr>
            <p:spPr bwMode="auto">
              <a:xfrm>
                <a:off x="2883582" y="2276872"/>
                <a:ext cx="1728192" cy="576064"/>
              </a:xfrm>
              <a:prstGeom prst="curvedDownArrow">
                <a:avLst>
                  <a:gd name="adj1" fmla="val 25000"/>
                  <a:gd name="adj2" fmla="val 64845"/>
                  <a:gd name="adj3" fmla="val 27939"/>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8" name="Curved Up Arrow 57"/>
              <p:cNvSpPr/>
              <p:nvPr/>
            </p:nvSpPr>
            <p:spPr bwMode="auto">
              <a:xfrm flipH="1">
                <a:off x="2771800" y="2996952"/>
                <a:ext cx="1728190" cy="648072"/>
              </a:xfrm>
              <a:prstGeom prst="curvedUp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grpSp>
      </p:grpSp>
      <p:pic>
        <p:nvPicPr>
          <p:cNvPr id="26" name="תמונה 9" descr="אייקון פעילות מקדימה + רפלקציה"/>
          <p:cNvPicPr/>
          <p:nvPr/>
        </p:nvPicPr>
        <p:blipFill>
          <a:blip r:embed="rId3" cstate="print">
            <a:extLst>
              <a:ext uri="{28A0092B-C50C-407E-A947-70E740481C1C}">
                <a14:useLocalDpi xmlns:a14="http://schemas.microsoft.com/office/drawing/2010/main" val="0"/>
              </a:ext>
            </a:extLst>
          </a:blip>
          <a:stretch>
            <a:fillRect/>
          </a:stretch>
        </p:blipFill>
        <p:spPr>
          <a:xfrm>
            <a:off x="5078512" y="1556792"/>
            <a:ext cx="561517" cy="1075953"/>
          </a:xfrm>
          <a:prstGeom prst="rect">
            <a:avLst/>
          </a:prstGeom>
        </p:spPr>
      </p:pic>
      <p:pic>
        <p:nvPicPr>
          <p:cNvPr id="27" name="תמונה 13" descr="אייקון משימת יישום + הערכה"/>
          <p:cNvPicPr/>
          <p:nvPr/>
        </p:nvPicPr>
        <p:blipFill>
          <a:blip r:embed="rId4" cstate="print">
            <a:extLst>
              <a:ext uri="{28A0092B-C50C-407E-A947-70E740481C1C}">
                <a14:useLocalDpi xmlns:a14="http://schemas.microsoft.com/office/drawing/2010/main" val="0"/>
              </a:ext>
            </a:extLst>
          </a:blip>
          <a:stretch>
            <a:fillRect/>
          </a:stretch>
        </p:blipFill>
        <p:spPr>
          <a:xfrm>
            <a:off x="7231675" y="3159269"/>
            <a:ext cx="829848" cy="1100653"/>
          </a:xfrm>
          <a:prstGeom prst="rect">
            <a:avLst/>
          </a:prstGeom>
        </p:spPr>
      </p:pic>
      <p:pic>
        <p:nvPicPr>
          <p:cNvPr id="28" name="תמונה 13" descr="אייקון משימת יישום + הערכה"/>
          <p:cNvPicPr/>
          <p:nvPr/>
        </p:nvPicPr>
        <p:blipFill>
          <a:blip r:embed="rId4" cstate="print">
            <a:extLst>
              <a:ext uri="{28A0092B-C50C-407E-A947-70E740481C1C}">
                <a14:useLocalDpi xmlns:a14="http://schemas.microsoft.com/office/drawing/2010/main" val="0"/>
              </a:ext>
            </a:extLst>
          </a:blip>
          <a:stretch>
            <a:fillRect/>
          </a:stretch>
        </p:blipFill>
        <p:spPr>
          <a:xfrm>
            <a:off x="970315" y="3144713"/>
            <a:ext cx="829848" cy="1100653"/>
          </a:xfrm>
          <a:prstGeom prst="rect">
            <a:avLst/>
          </a:prstGeom>
        </p:spPr>
      </p:pic>
      <p:pic>
        <p:nvPicPr>
          <p:cNvPr id="29" name="תמונה 11" descr="אייקון המשגה + והדגמה"/>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64893" y="4074457"/>
            <a:ext cx="766473" cy="865113"/>
          </a:xfrm>
          <a:prstGeom prst="rect">
            <a:avLst/>
          </a:prstGeom>
          <a:noFill/>
          <a:ln>
            <a:noFill/>
          </a:ln>
        </p:spPr>
      </p:pic>
      <p:pic>
        <p:nvPicPr>
          <p:cNvPr id="30" name="תמונה 12" descr="אייקון תרגול + מה למדתם"/>
          <p:cNvPicPr/>
          <p:nvPr/>
        </p:nvPicPr>
        <p:blipFill rotWithShape="1">
          <a:blip r:embed="rId6">
            <a:extLst>
              <a:ext uri="{28A0092B-C50C-407E-A947-70E740481C1C}">
                <a14:useLocalDpi xmlns:a14="http://schemas.microsoft.com/office/drawing/2010/main" val="0"/>
              </a:ext>
            </a:extLst>
          </a:blip>
          <a:srcRect r="3460" b="51178"/>
          <a:stretch/>
        </p:blipFill>
        <p:spPr bwMode="auto">
          <a:xfrm>
            <a:off x="2876598" y="4052640"/>
            <a:ext cx="1154540" cy="901169"/>
          </a:xfrm>
          <a:prstGeom prst="rect">
            <a:avLst/>
          </a:prstGeom>
          <a:noFill/>
          <a:ln>
            <a:noFill/>
          </a:ln>
          <a:extLst>
            <a:ext uri="{53640926-AAD7-44D8-BBD7-CCE9431645EC}">
              <a14:shadowObscured xmlns:a14="http://schemas.microsoft.com/office/drawing/2010/main"/>
            </a:ext>
          </a:extLst>
        </p:spPr>
      </p:pic>
      <p:pic>
        <p:nvPicPr>
          <p:cNvPr id="31" name="תמונה 10" descr="אייקון יישום והערכה"/>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010397" y="1747257"/>
            <a:ext cx="1066644" cy="901259"/>
          </a:xfrm>
          <a:prstGeom prst="rect">
            <a:avLst/>
          </a:prstGeom>
          <a:noFill/>
          <a:ln>
            <a:noFill/>
          </a:ln>
        </p:spPr>
      </p:pic>
      <p:sp>
        <p:nvSpPr>
          <p:cNvPr id="32" name="Rounded Rectangle 31"/>
          <p:cNvSpPr/>
          <p:nvPr/>
        </p:nvSpPr>
        <p:spPr bwMode="auto">
          <a:xfrm>
            <a:off x="61447" y="1138496"/>
            <a:ext cx="2159911" cy="1938168"/>
          </a:xfrm>
          <a:prstGeom prst="roundRect">
            <a:avLst/>
          </a:prstGeom>
          <a:solidFill>
            <a:srgbClr val="E6F2F8"/>
          </a:solid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lvl="1"/>
            <a:r>
              <a:rPr lang="he-IL" sz="1600" dirty="0">
                <a:solidFill>
                  <a:srgbClr val="000000"/>
                </a:solidFill>
                <a:latin typeface="Calibri" panose="020F0502020204030204" pitchFamily="34" charset="0"/>
                <a:ea typeface="Calibri" panose="020F0502020204030204" pitchFamily="34" charset="0"/>
              </a:rPr>
              <a:t>משימה נוספת הניתנת עם תיווך חלקי או ללא תיווך מפורש.</a:t>
            </a:r>
            <a:r>
              <a:rPr lang="en-US" sz="1600" dirty="0">
                <a:solidFill>
                  <a:srgbClr val="000000"/>
                </a:solidFill>
                <a:latin typeface="Calibri" panose="020F0502020204030204" pitchFamily="34" charset="0"/>
                <a:ea typeface="Calibri" panose="020F0502020204030204" pitchFamily="34" charset="0"/>
              </a:rPr>
              <a:t/>
            </a:r>
            <a:br>
              <a:rPr lang="en-US" sz="1600" dirty="0">
                <a:solidFill>
                  <a:srgbClr val="000000"/>
                </a:solidFill>
                <a:latin typeface="Calibri" panose="020F0502020204030204" pitchFamily="34" charset="0"/>
                <a:ea typeface="Calibri" panose="020F0502020204030204" pitchFamily="34" charset="0"/>
              </a:rPr>
            </a:br>
            <a:r>
              <a:rPr lang="he-IL" sz="1600" dirty="0">
                <a:solidFill>
                  <a:srgbClr val="000000"/>
                </a:solidFill>
                <a:latin typeface="Calibri" panose="020F0502020204030204" pitchFamily="34" charset="0"/>
                <a:ea typeface="Calibri" panose="020F0502020204030204" pitchFamily="34" charset="0"/>
              </a:rPr>
              <a:t>פעילות היישום מסתיימת בהערכה עצמית או עמיתים</a:t>
            </a:r>
            <a:endParaRPr lang="he-IL" sz="1600" b="1" dirty="0">
              <a:solidFill>
                <a:srgbClr val="0070C0"/>
              </a:solidFill>
            </a:endParaRPr>
          </a:p>
          <a:p>
            <a:endParaRPr lang="en-US" sz="1600" dirty="0"/>
          </a:p>
        </p:txBody>
      </p:sp>
      <p:sp>
        <p:nvSpPr>
          <p:cNvPr id="2" name="כותרת 1" hidden="1">
            <a:extLst>
              <a:ext uri="{FF2B5EF4-FFF2-40B4-BE49-F238E27FC236}">
                <a16:creationId xmlns:a16="http://schemas.microsoft.com/office/drawing/2014/main" id="{9D97CB1F-B775-4A53-A2C7-F61C52D44922}"/>
              </a:ext>
            </a:extLst>
          </p:cNvPr>
          <p:cNvSpPr>
            <a:spLocks noGrp="1"/>
          </p:cNvSpPr>
          <p:nvPr>
            <p:ph type="title"/>
          </p:nvPr>
        </p:nvSpPr>
        <p:spPr/>
        <p:txBody>
          <a:bodyPr/>
          <a:lstStyle/>
          <a:p>
            <a:r>
              <a:rPr lang="he-IL" dirty="0"/>
              <a:t>משימת יישום + הערכה</a:t>
            </a:r>
          </a:p>
        </p:txBody>
      </p:sp>
    </p:spTree>
    <p:extLst>
      <p:ext uri="{BB962C8B-B14F-4D97-AF65-F5344CB8AC3E}">
        <p14:creationId xmlns:p14="http://schemas.microsoft.com/office/powerpoint/2010/main" val="3321474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75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68490" y="948540"/>
            <a:ext cx="6057643" cy="584775"/>
          </a:xfrm>
          <a:prstGeom prst="rect">
            <a:avLst/>
          </a:prstGeom>
          <a:noFill/>
        </p:spPr>
        <p:txBody>
          <a:bodyPr wrap="square" rtlCol="1">
            <a:spAutoFit/>
          </a:bodyPr>
          <a:lstStyle/>
          <a:p>
            <a:pPr algn="ctr" rtl="1"/>
            <a:r>
              <a:rPr lang="he-IL" sz="3200" b="1" dirty="0"/>
              <a:t>הערכת עצמית או הערכת עמיתים</a:t>
            </a:r>
          </a:p>
        </p:txBody>
      </p:sp>
      <p:pic>
        <p:nvPicPr>
          <p:cNvPr id="8" name="תמונה 7" descr="אייקון הערכה עצמית או הערכת עמיתים"/>
          <p:cNvPicPr/>
          <p:nvPr/>
        </p:nvPicPr>
        <p:blipFill>
          <a:blip r:embed="rId2" cstate="print">
            <a:extLst>
              <a:ext uri="{28A0092B-C50C-407E-A947-70E740481C1C}">
                <a14:useLocalDpi xmlns:a14="http://schemas.microsoft.com/office/drawing/2010/main" val="0"/>
              </a:ext>
            </a:extLst>
          </a:blip>
          <a:stretch>
            <a:fillRect/>
          </a:stretch>
        </p:blipFill>
        <p:spPr>
          <a:xfrm>
            <a:off x="6130843" y="139387"/>
            <a:ext cx="1424989" cy="1780673"/>
          </a:xfrm>
          <a:prstGeom prst="rect">
            <a:avLst/>
          </a:prstGeom>
        </p:spPr>
      </p:pic>
      <p:graphicFrame>
        <p:nvGraphicFramePr>
          <p:cNvPr id="5" name="טבלה 4" title="טבלת הערכה עצמית או הערכת עמיתים"/>
          <p:cNvGraphicFramePr>
            <a:graphicFrameLocks noGrp="1"/>
          </p:cNvGraphicFramePr>
          <p:nvPr>
            <p:extLst>
              <p:ext uri="{D42A27DB-BD31-4B8C-83A1-F6EECF244321}">
                <p14:modId xmlns:p14="http://schemas.microsoft.com/office/powerpoint/2010/main" val="419406093"/>
              </p:ext>
            </p:extLst>
          </p:nvPr>
        </p:nvGraphicFramePr>
        <p:xfrm>
          <a:off x="368490" y="2015594"/>
          <a:ext cx="8450206" cy="4229071"/>
        </p:xfrm>
        <a:graphic>
          <a:graphicData uri="http://schemas.openxmlformats.org/drawingml/2006/table">
            <a:tbl>
              <a:tblPr rtl="1" firstRow="1">
                <a:tableStyleId>{D7AC3CCA-C797-4891-BE02-D94E43425B78}</a:tableStyleId>
              </a:tblPr>
              <a:tblGrid>
                <a:gridCol w="3569228">
                  <a:extLst>
                    <a:ext uri="{9D8B030D-6E8A-4147-A177-3AD203B41FA5}">
                      <a16:colId xmlns:a16="http://schemas.microsoft.com/office/drawing/2014/main" val="2112876693"/>
                    </a:ext>
                  </a:extLst>
                </a:gridCol>
                <a:gridCol w="808705">
                  <a:extLst>
                    <a:ext uri="{9D8B030D-6E8A-4147-A177-3AD203B41FA5}">
                      <a16:colId xmlns:a16="http://schemas.microsoft.com/office/drawing/2014/main" val="4147102006"/>
                    </a:ext>
                  </a:extLst>
                </a:gridCol>
                <a:gridCol w="4072273">
                  <a:extLst>
                    <a:ext uri="{9D8B030D-6E8A-4147-A177-3AD203B41FA5}">
                      <a16:colId xmlns:a16="http://schemas.microsoft.com/office/drawing/2014/main" val="3951503752"/>
                    </a:ext>
                  </a:extLst>
                </a:gridCol>
              </a:tblGrid>
              <a:tr h="436880">
                <a:tc>
                  <a:txBody>
                    <a:bodyPr/>
                    <a:lstStyle/>
                    <a:p>
                      <a:pPr algn="r" rtl="1">
                        <a:lnSpc>
                          <a:spcPct val="150000"/>
                        </a:lnSpc>
                        <a:spcAft>
                          <a:spcPts val="0"/>
                        </a:spcAft>
                      </a:pPr>
                      <a:r>
                        <a:rPr lang="he-IL" sz="2000">
                          <a:effectLst/>
                        </a:rPr>
                        <a:t>שאלות מנחות</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r" rtl="1">
                        <a:lnSpc>
                          <a:spcPct val="150000"/>
                        </a:lnSpc>
                        <a:spcAft>
                          <a:spcPts val="0"/>
                        </a:spcAft>
                      </a:pPr>
                      <a:r>
                        <a:rPr lang="he-IL" sz="2000">
                          <a:effectLst/>
                        </a:rPr>
                        <a:t>כן/ לא</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r" rtl="1">
                        <a:lnSpc>
                          <a:spcPct val="150000"/>
                        </a:lnSpc>
                        <a:spcAft>
                          <a:spcPts val="0"/>
                        </a:spcAft>
                      </a:pPr>
                      <a:r>
                        <a:rPr lang="he-IL" sz="2000" dirty="0">
                          <a:effectLst/>
                        </a:rPr>
                        <a:t>מה צריך לשפר?</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extLst>
                  <a:ext uri="{0D108BD9-81ED-4DB2-BD59-A6C34878D82A}">
                    <a16:rowId xmlns:a16="http://schemas.microsoft.com/office/drawing/2014/main" val="13552999"/>
                  </a:ext>
                </a:extLst>
              </a:tr>
              <a:tr h="522738">
                <a:tc>
                  <a:txBody>
                    <a:bodyPr/>
                    <a:lstStyle/>
                    <a:p>
                      <a:pPr algn="r" rtl="1">
                        <a:lnSpc>
                          <a:spcPct val="150000"/>
                        </a:lnSpc>
                        <a:spcAft>
                          <a:spcPts val="0"/>
                        </a:spcAft>
                      </a:pPr>
                      <a:r>
                        <a:rPr lang="he-IL" sz="1800" dirty="0">
                          <a:effectLst/>
                        </a:rPr>
                        <a:t>האם השבתי </a:t>
                      </a:r>
                      <a:r>
                        <a:rPr lang="he-IL" sz="1800" b="1" u="none" dirty="0">
                          <a:effectLst/>
                        </a:rPr>
                        <a:t>לכל חלקי </a:t>
                      </a:r>
                      <a:r>
                        <a:rPr lang="he-IL" sz="1800" dirty="0">
                          <a:effectLst/>
                        </a:rPr>
                        <a:t>המשימה?</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r" rtl="1">
                        <a:lnSpc>
                          <a:spcPct val="150000"/>
                        </a:lnSpc>
                      </a:pPr>
                      <a:endParaRPr lang="en-US" sz="2000">
                        <a:effectLst/>
                        <a:latin typeface="Calibri" panose="020F0502020204030204" pitchFamily="34" charset="0"/>
                        <a:cs typeface="Arial" panose="020B0604020202020204" pitchFamily="34" charset="0"/>
                      </a:endParaRPr>
                    </a:p>
                  </a:txBody>
                  <a:tcPr marL="68580" marR="68580" marT="9525" marB="0"/>
                </a:tc>
                <a:tc>
                  <a:txBody>
                    <a:bodyPr/>
                    <a:lstStyle/>
                    <a:p>
                      <a:pPr algn="r" rtl="1">
                        <a:lnSpc>
                          <a:spcPct val="150000"/>
                        </a:lnSpc>
                      </a:pPr>
                      <a:endParaRPr lang="en-US" sz="2000">
                        <a:effectLst/>
                        <a:latin typeface="Calibri" panose="020F0502020204030204" pitchFamily="34" charset="0"/>
                        <a:cs typeface="Arial" panose="020B0604020202020204" pitchFamily="34" charset="0"/>
                      </a:endParaRPr>
                    </a:p>
                  </a:txBody>
                  <a:tcPr marL="68580" marR="68580" marT="9525" marB="0"/>
                </a:tc>
                <a:extLst>
                  <a:ext uri="{0D108BD9-81ED-4DB2-BD59-A6C34878D82A}">
                    <a16:rowId xmlns:a16="http://schemas.microsoft.com/office/drawing/2014/main" val="92696872"/>
                  </a:ext>
                </a:extLst>
              </a:tr>
              <a:tr h="887104">
                <a:tc>
                  <a:txBody>
                    <a:bodyPr/>
                    <a:lstStyle/>
                    <a:p>
                      <a:pPr algn="r" rtl="1">
                        <a:lnSpc>
                          <a:spcPct val="150000"/>
                        </a:lnSpc>
                        <a:spcAft>
                          <a:spcPts val="0"/>
                        </a:spcAft>
                      </a:pPr>
                      <a:r>
                        <a:rPr lang="he-IL" sz="1800" dirty="0">
                          <a:effectLst/>
                        </a:rPr>
                        <a:t>האם השבתי למשימה </a:t>
                      </a:r>
                      <a:r>
                        <a:rPr lang="he-IL" sz="1800" u="none" dirty="0">
                          <a:effectLst/>
                        </a:rPr>
                        <a:t>בהתאם למילות השאלה / ההוראה? </a:t>
                      </a:r>
                      <a:endParaRPr lang="en-US" sz="1800" u="none"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r" rtl="1">
                        <a:lnSpc>
                          <a:spcPct val="150000"/>
                        </a:lnSpc>
                      </a:pPr>
                      <a:endParaRPr lang="en-US" sz="2000">
                        <a:effectLst/>
                        <a:latin typeface="Calibri" panose="020F0502020204030204" pitchFamily="34" charset="0"/>
                        <a:cs typeface="Arial" panose="020B0604020202020204" pitchFamily="34" charset="0"/>
                      </a:endParaRPr>
                    </a:p>
                  </a:txBody>
                  <a:tcPr marL="68580" marR="68580" marT="9525" marB="0"/>
                </a:tc>
                <a:tc>
                  <a:txBody>
                    <a:bodyPr/>
                    <a:lstStyle/>
                    <a:p>
                      <a:pPr algn="r" rtl="1">
                        <a:lnSpc>
                          <a:spcPct val="150000"/>
                        </a:lnSpc>
                      </a:pPr>
                      <a:endParaRPr lang="en-US" sz="2000">
                        <a:effectLst/>
                        <a:latin typeface="Calibri" panose="020F0502020204030204" pitchFamily="34" charset="0"/>
                        <a:cs typeface="Arial" panose="020B0604020202020204" pitchFamily="34" charset="0"/>
                      </a:endParaRPr>
                    </a:p>
                  </a:txBody>
                  <a:tcPr marL="68580" marR="68580" marT="9525" marB="0"/>
                </a:tc>
                <a:extLst>
                  <a:ext uri="{0D108BD9-81ED-4DB2-BD59-A6C34878D82A}">
                    <a16:rowId xmlns:a16="http://schemas.microsoft.com/office/drawing/2014/main" val="2332453328"/>
                  </a:ext>
                </a:extLst>
              </a:tr>
              <a:tr h="873457">
                <a:tc>
                  <a:txBody>
                    <a:bodyPr/>
                    <a:lstStyle/>
                    <a:p>
                      <a:pPr algn="r" rtl="1">
                        <a:lnSpc>
                          <a:spcPct val="150000"/>
                        </a:lnSpc>
                        <a:spcAft>
                          <a:spcPts val="0"/>
                        </a:spcAft>
                      </a:pPr>
                      <a:r>
                        <a:rPr lang="he-IL" sz="1800" dirty="0">
                          <a:effectLst/>
                        </a:rPr>
                        <a:t>האם השתמשתי נכון </a:t>
                      </a:r>
                      <a:r>
                        <a:rPr lang="he-IL" sz="1800" b="1" u="none" dirty="0">
                          <a:effectLst/>
                        </a:rPr>
                        <a:t>במידע </a:t>
                      </a:r>
                      <a:r>
                        <a:rPr lang="he-IL" sz="1800" dirty="0">
                          <a:effectLst/>
                        </a:rPr>
                        <a:t>שניתן בטקסט המשימה ובייצוגים החזותיים?</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r" rtl="1">
                        <a:lnSpc>
                          <a:spcPct val="150000"/>
                        </a:lnSpc>
                      </a:pPr>
                      <a:endParaRPr lang="en-US" sz="2000">
                        <a:effectLst/>
                        <a:latin typeface="Calibri" panose="020F0502020204030204" pitchFamily="34" charset="0"/>
                        <a:cs typeface="Arial" panose="020B0604020202020204" pitchFamily="34" charset="0"/>
                      </a:endParaRPr>
                    </a:p>
                  </a:txBody>
                  <a:tcPr marL="68580" marR="68580" marT="9525" marB="0"/>
                </a:tc>
                <a:tc>
                  <a:txBody>
                    <a:bodyPr/>
                    <a:lstStyle/>
                    <a:p>
                      <a:pPr algn="r" rtl="1">
                        <a:lnSpc>
                          <a:spcPct val="150000"/>
                        </a:lnSpc>
                      </a:pPr>
                      <a:endParaRPr lang="en-US" sz="2000">
                        <a:effectLst/>
                        <a:latin typeface="Calibri" panose="020F0502020204030204" pitchFamily="34" charset="0"/>
                        <a:cs typeface="Arial" panose="020B0604020202020204" pitchFamily="34" charset="0"/>
                      </a:endParaRPr>
                    </a:p>
                  </a:txBody>
                  <a:tcPr marL="68580" marR="68580" marT="9525" marB="0"/>
                </a:tc>
                <a:extLst>
                  <a:ext uri="{0D108BD9-81ED-4DB2-BD59-A6C34878D82A}">
                    <a16:rowId xmlns:a16="http://schemas.microsoft.com/office/drawing/2014/main" val="1223723407"/>
                  </a:ext>
                </a:extLst>
              </a:tr>
              <a:tr h="532262">
                <a:tc>
                  <a:txBody>
                    <a:bodyPr/>
                    <a:lstStyle/>
                    <a:p>
                      <a:pPr algn="r" rtl="1">
                        <a:lnSpc>
                          <a:spcPct val="150000"/>
                        </a:lnSpc>
                        <a:spcAft>
                          <a:spcPts val="0"/>
                        </a:spcAft>
                      </a:pPr>
                      <a:r>
                        <a:rPr lang="he-IL" sz="1800" dirty="0">
                          <a:effectLst/>
                        </a:rPr>
                        <a:t>האם </a:t>
                      </a:r>
                      <a:r>
                        <a:rPr lang="he-IL" sz="1800" u="none" dirty="0">
                          <a:effectLst/>
                        </a:rPr>
                        <a:t>השתמשתי בידע מתאים נוסף?</a:t>
                      </a:r>
                      <a:endParaRPr lang="en-US" sz="1800" u="none"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r" rtl="1">
                        <a:lnSpc>
                          <a:spcPct val="150000"/>
                        </a:lnSpc>
                      </a:pPr>
                      <a:endParaRPr lang="en-US" sz="2000">
                        <a:effectLst/>
                        <a:latin typeface="Calibri" panose="020F0502020204030204" pitchFamily="34" charset="0"/>
                        <a:cs typeface="Arial" panose="020B0604020202020204" pitchFamily="34" charset="0"/>
                      </a:endParaRPr>
                    </a:p>
                  </a:txBody>
                  <a:tcPr marL="68580" marR="68580" marT="9525" marB="0"/>
                </a:tc>
                <a:tc>
                  <a:txBody>
                    <a:bodyPr/>
                    <a:lstStyle/>
                    <a:p>
                      <a:pPr algn="r" rtl="1">
                        <a:lnSpc>
                          <a:spcPct val="150000"/>
                        </a:lnSpc>
                      </a:pPr>
                      <a:endParaRPr lang="en-US" sz="2000">
                        <a:effectLst/>
                        <a:latin typeface="Calibri" panose="020F0502020204030204" pitchFamily="34" charset="0"/>
                        <a:cs typeface="Arial" panose="020B0604020202020204" pitchFamily="34" charset="0"/>
                      </a:endParaRPr>
                    </a:p>
                  </a:txBody>
                  <a:tcPr marL="68580" marR="68580" marT="9525" marB="0"/>
                </a:tc>
                <a:extLst>
                  <a:ext uri="{0D108BD9-81ED-4DB2-BD59-A6C34878D82A}">
                    <a16:rowId xmlns:a16="http://schemas.microsoft.com/office/drawing/2014/main" val="2841867260"/>
                  </a:ext>
                </a:extLst>
              </a:tr>
              <a:tr h="434975">
                <a:tc>
                  <a:txBody>
                    <a:bodyPr/>
                    <a:lstStyle/>
                    <a:p>
                      <a:pPr algn="r" rtl="1">
                        <a:lnSpc>
                          <a:spcPct val="150000"/>
                        </a:lnSpc>
                        <a:spcAft>
                          <a:spcPts val="0"/>
                        </a:spcAft>
                      </a:pPr>
                      <a:r>
                        <a:rPr lang="he-IL" sz="1800" dirty="0">
                          <a:effectLst/>
                        </a:rPr>
                        <a:t>האם </a:t>
                      </a:r>
                      <a:r>
                        <a:rPr lang="he-IL" sz="1800" b="1" u="none" dirty="0">
                          <a:effectLst/>
                        </a:rPr>
                        <a:t>ניסחתי נכון </a:t>
                      </a:r>
                      <a:r>
                        <a:rPr lang="he-IL" sz="1800" dirty="0">
                          <a:effectLst/>
                        </a:rPr>
                        <a:t>את המסקנה? האם ביססתי אותה בעזרת הנתונים בטבלה?</a:t>
                      </a:r>
                      <a:r>
                        <a:rPr lang="en-US" sz="1800" dirty="0">
                          <a:effectLst/>
                        </a:rPr>
                        <a:t/>
                      </a:r>
                      <a:br>
                        <a:rPr lang="en-US" sz="1800" dirty="0">
                          <a:effectLst/>
                        </a:rPr>
                      </a:br>
                      <a:endParaRPr lang="en-US" sz="5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r" rtl="1">
                        <a:lnSpc>
                          <a:spcPct val="150000"/>
                        </a:lnSpc>
                        <a:spcAft>
                          <a:spcPts val="0"/>
                        </a:spcAft>
                      </a:pPr>
                      <a:r>
                        <a:rPr lang="he-IL" sz="2000">
                          <a:effectLst/>
                        </a:rPr>
                        <a:t>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tc>
                  <a:txBody>
                    <a:bodyPr/>
                    <a:lstStyle/>
                    <a:p>
                      <a:pPr algn="r" rtl="1">
                        <a:lnSpc>
                          <a:spcPct val="150000"/>
                        </a:lnSpc>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tc>
                <a:extLst>
                  <a:ext uri="{0D108BD9-81ED-4DB2-BD59-A6C34878D82A}">
                    <a16:rowId xmlns:a16="http://schemas.microsoft.com/office/drawing/2014/main" val="2457666233"/>
                  </a:ext>
                </a:extLst>
              </a:tr>
            </a:tbl>
          </a:graphicData>
        </a:graphic>
      </p:graphicFrame>
      <p:sp>
        <p:nvSpPr>
          <p:cNvPr id="2" name="כותרת 1" hidden="1">
            <a:extLst>
              <a:ext uri="{FF2B5EF4-FFF2-40B4-BE49-F238E27FC236}">
                <a16:creationId xmlns:a16="http://schemas.microsoft.com/office/drawing/2014/main" id="{40181FBE-A555-440E-8C0D-1127FBDA222D}"/>
              </a:ext>
            </a:extLst>
          </p:cNvPr>
          <p:cNvSpPr>
            <a:spLocks noGrp="1"/>
          </p:cNvSpPr>
          <p:nvPr>
            <p:ph type="title" idx="4294967295"/>
          </p:nvPr>
        </p:nvSpPr>
        <p:spPr/>
        <p:txBody>
          <a:bodyPr/>
          <a:lstStyle/>
          <a:p>
            <a:r>
              <a:rPr lang="he-IL" dirty="0"/>
              <a:t>הערכה עצמית או הערכת עמיתים</a:t>
            </a:r>
          </a:p>
        </p:txBody>
      </p:sp>
    </p:spTree>
    <p:extLst>
      <p:ext uri="{BB962C8B-B14F-4D97-AF65-F5344CB8AC3E}">
        <p14:creationId xmlns:p14="http://schemas.microsoft.com/office/powerpoint/2010/main" val="3335046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sz="3200" b="1" dirty="0">
                <a:cs typeface="+mn-cs"/>
              </a:rPr>
              <a:t>משוב מעצב למידה</a:t>
            </a:r>
          </a:p>
        </p:txBody>
      </p:sp>
      <p:graphicFrame>
        <p:nvGraphicFramePr>
          <p:cNvPr id="12" name="טבלה 11" title="למידה מטעויות: הסיפור על הפרפר של אוסטין"/>
          <p:cNvGraphicFramePr>
            <a:graphicFrameLocks noGrp="1"/>
          </p:cNvGraphicFramePr>
          <p:nvPr>
            <p:extLst>
              <p:ext uri="{D42A27DB-BD31-4B8C-83A1-F6EECF244321}">
                <p14:modId xmlns:p14="http://schemas.microsoft.com/office/powerpoint/2010/main" val="3780802841"/>
              </p:ext>
            </p:extLst>
          </p:nvPr>
        </p:nvGraphicFramePr>
        <p:xfrm>
          <a:off x="683568" y="1916833"/>
          <a:ext cx="7776864" cy="3096344"/>
        </p:xfrm>
        <a:graphic>
          <a:graphicData uri="http://schemas.openxmlformats.org/drawingml/2006/table">
            <a:tbl>
              <a:tblPr firstRow="1" bandRow="1">
                <a:tableStyleId>{D7AC3CCA-C797-4891-BE02-D94E43425B78}</a:tableStyleId>
              </a:tblPr>
              <a:tblGrid>
                <a:gridCol w="7776864">
                  <a:extLst>
                    <a:ext uri="{9D8B030D-6E8A-4147-A177-3AD203B41FA5}">
                      <a16:colId xmlns:a16="http://schemas.microsoft.com/office/drawing/2014/main" val="2045971007"/>
                    </a:ext>
                  </a:extLst>
                </a:gridCol>
              </a:tblGrid>
              <a:tr h="644583">
                <a:tc>
                  <a:txBody>
                    <a:bodyPr/>
                    <a:lstStyle/>
                    <a:p>
                      <a:pPr algn="ctr" rtl="1">
                        <a:lnSpc>
                          <a:spcPct val="107000"/>
                        </a:lnSpc>
                        <a:spcAft>
                          <a:spcPts val="800"/>
                        </a:spcAft>
                      </a:pPr>
                      <a:r>
                        <a:rPr lang="he-IL" sz="2400" dirty="0">
                          <a:solidFill>
                            <a:schemeClr val="bg1"/>
                          </a:solidFill>
                          <a:effectLst/>
                        </a:rPr>
                        <a:t>למידה מטעויות: הסיפור על הפרפר של אוסטין</a:t>
                      </a:r>
                      <a:endParaRPr lang="en-US" sz="24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anchor="ctr"/>
                </a:tc>
                <a:extLst>
                  <a:ext uri="{0D108BD9-81ED-4DB2-BD59-A6C34878D82A}">
                    <a16:rowId xmlns:a16="http://schemas.microsoft.com/office/drawing/2014/main" val="2210257459"/>
                  </a:ext>
                </a:extLst>
              </a:tr>
              <a:tr h="2451761">
                <a:tc>
                  <a:txBody>
                    <a:bodyPr/>
                    <a:lstStyle/>
                    <a:p>
                      <a:pPr algn="r" rtl="1">
                        <a:lnSpc>
                          <a:spcPct val="107000"/>
                        </a:lnSpc>
                        <a:spcAft>
                          <a:spcPts val="800"/>
                        </a:spcAft>
                      </a:pPr>
                      <a:r>
                        <a:rPr lang="he-IL" sz="2400" dirty="0">
                          <a:solidFill>
                            <a:schemeClr val="bg1"/>
                          </a:solidFill>
                          <a:effectLst/>
                        </a:rPr>
                        <a:t>צפו </a:t>
                      </a:r>
                      <a:r>
                        <a:rPr lang="he-IL" sz="2400" dirty="0">
                          <a:solidFill>
                            <a:srgbClr val="0078B4"/>
                          </a:solidFill>
                          <a:effectLst/>
                          <a:hlinkClick r:id="rId2">
                            <a:extLst>
                              <a:ext uri="{A12FA001-AC4F-418D-AE19-62706E023703}">
                                <ahyp:hlinkClr xmlns:ahyp="http://schemas.microsoft.com/office/drawing/2018/hyperlinkcolor" xmlns="" val="tx"/>
                              </a:ext>
                            </a:extLst>
                          </a:hlinkClick>
                        </a:rPr>
                        <a:t>בסרטון</a:t>
                      </a:r>
                      <a:r>
                        <a:rPr lang="he-IL" sz="2400" dirty="0">
                          <a:solidFill>
                            <a:schemeClr val="bg1"/>
                          </a:solidFill>
                          <a:effectLst/>
                        </a:rPr>
                        <a:t> </a:t>
                      </a:r>
                      <a:endParaRPr lang="en-US" sz="2400" dirty="0">
                        <a:solidFill>
                          <a:schemeClr val="bg1"/>
                        </a:solidFill>
                        <a:effectLst/>
                      </a:endParaRPr>
                    </a:p>
                    <a:p>
                      <a:pPr algn="r" rtl="1">
                        <a:lnSpc>
                          <a:spcPct val="107000"/>
                        </a:lnSpc>
                        <a:spcAft>
                          <a:spcPts val="800"/>
                        </a:spcAft>
                      </a:pPr>
                      <a:r>
                        <a:rPr lang="he-IL" sz="2400" dirty="0">
                          <a:solidFill>
                            <a:schemeClr val="bg1"/>
                          </a:solidFill>
                          <a:effectLst/>
                        </a:rPr>
                        <a:t>מה אפיין את תהליך הלמידה מטעויות שמוצג בסרטון?</a:t>
                      </a:r>
                      <a:endParaRPr lang="en-US" sz="2400" dirty="0">
                        <a:solidFill>
                          <a:schemeClr val="bg1"/>
                        </a:solidFill>
                        <a:effectLst/>
                      </a:endParaRPr>
                    </a:p>
                    <a:p>
                      <a:pPr algn="r" rtl="1">
                        <a:lnSpc>
                          <a:spcPct val="107000"/>
                        </a:lnSpc>
                        <a:spcAft>
                          <a:spcPts val="800"/>
                        </a:spcAft>
                      </a:pPr>
                      <a:r>
                        <a:rPr lang="he-IL" sz="2400" dirty="0">
                          <a:solidFill>
                            <a:schemeClr val="bg1"/>
                          </a:solidFill>
                          <a:effectLst/>
                        </a:rPr>
                        <a:t>מה אפיין את השיח סביב הטעויות ואת המשוב לעבודת התלמיד?</a:t>
                      </a:r>
                      <a:endParaRPr lang="en-US" sz="24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3603429272"/>
                  </a:ext>
                </a:extLst>
              </a:tr>
            </a:tbl>
          </a:graphicData>
        </a:graphic>
      </p:graphicFrame>
    </p:spTree>
    <p:extLst>
      <p:ext uri="{BB962C8B-B14F-4D97-AF65-F5344CB8AC3E}">
        <p14:creationId xmlns:p14="http://schemas.microsoft.com/office/powerpoint/2010/main" val="759117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10406" y="497170"/>
            <a:ext cx="7704944" cy="797246"/>
          </a:xfrm>
          <a:solidFill>
            <a:srgbClr val="CCCCFF"/>
          </a:solidFill>
        </p:spPr>
        <p:txBody>
          <a:bodyPr>
            <a:normAutofit/>
          </a:bodyPr>
          <a:lstStyle/>
          <a:p>
            <a:pPr algn="ctr"/>
            <a:r>
              <a:rPr lang="he-IL" sz="4000" dirty="0">
                <a:solidFill>
                  <a:schemeClr val="bg1"/>
                </a:solidFill>
                <a:cs typeface="+mn-cs"/>
              </a:rPr>
              <a:t>צפייה בסרטון: </a:t>
            </a:r>
            <a:r>
              <a:rPr lang="he-IL" sz="4000" dirty="0" smtClean="0">
                <a:solidFill>
                  <a:schemeClr val="bg1"/>
                </a:solidFill>
                <a:cs typeface="+mn-cs"/>
                <a:hlinkClick r:id="rId2"/>
              </a:rPr>
              <a:t>התכת זכוכית</a:t>
            </a:r>
            <a:endParaRPr lang="he-IL" dirty="0">
              <a:solidFill>
                <a:schemeClr val="bg1"/>
              </a:solidFill>
            </a:endParaRPr>
          </a:p>
        </p:txBody>
      </p:sp>
      <p:pic>
        <p:nvPicPr>
          <p:cNvPr id="3" name="תמונה 2" title="סרטון התכת זכוכית"/>
          <p:cNvPicPr>
            <a:picLocks noChangeAspect="1"/>
          </p:cNvPicPr>
          <p:nvPr/>
        </p:nvPicPr>
        <p:blipFill rotWithShape="1">
          <a:blip r:embed="rId3"/>
          <a:srcRect l="38594" t="24146" r="8756" b="23140"/>
          <a:stretch/>
        </p:blipFill>
        <p:spPr>
          <a:xfrm>
            <a:off x="404891" y="1600331"/>
            <a:ext cx="8288372" cy="4665558"/>
          </a:xfrm>
          <a:prstGeom prst="rect">
            <a:avLst/>
          </a:prstGeom>
        </p:spPr>
      </p:pic>
    </p:spTree>
    <p:extLst>
      <p:ext uri="{BB962C8B-B14F-4D97-AF65-F5344CB8AC3E}">
        <p14:creationId xmlns:p14="http://schemas.microsoft.com/office/powerpoint/2010/main" val="665617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39646" y="421519"/>
            <a:ext cx="7423896" cy="688759"/>
          </a:xfrm>
          <a:noFill/>
        </p:spPr>
        <p:txBody>
          <a:bodyPr>
            <a:noAutofit/>
          </a:bodyPr>
          <a:lstStyle/>
          <a:p>
            <a:pPr algn="ctr"/>
            <a:r>
              <a:rPr lang="he-IL" sz="3200" b="1" dirty="0">
                <a:cs typeface="+mn-cs"/>
              </a:rPr>
              <a:t>משימה מקדימה: </a:t>
            </a:r>
            <a:r>
              <a:rPr lang="he-IL" sz="3200" b="1" dirty="0" smtClean="0">
                <a:cs typeface="+mn-cs"/>
              </a:rPr>
              <a:t>התכת זהב</a:t>
            </a:r>
            <a:endParaRPr lang="he-IL" sz="3200" b="1" dirty="0">
              <a:cs typeface="+mn-cs"/>
            </a:endParaRPr>
          </a:p>
        </p:txBody>
      </p:sp>
      <p:pic>
        <p:nvPicPr>
          <p:cNvPr id="5" name="תמונה 4" descr="אייקון משימה מקדימה"/>
          <p:cNvPicPr/>
          <p:nvPr/>
        </p:nvPicPr>
        <p:blipFill>
          <a:blip r:embed="rId2" cstate="print">
            <a:extLst>
              <a:ext uri="{28A0092B-C50C-407E-A947-70E740481C1C}">
                <a14:useLocalDpi xmlns:a14="http://schemas.microsoft.com/office/drawing/2010/main" val="0"/>
              </a:ext>
            </a:extLst>
          </a:blip>
          <a:stretch>
            <a:fillRect/>
          </a:stretch>
        </p:blipFill>
        <p:spPr>
          <a:xfrm>
            <a:off x="7663739" y="75236"/>
            <a:ext cx="895645" cy="1169953"/>
          </a:xfrm>
          <a:prstGeom prst="rect">
            <a:avLst/>
          </a:prstGeom>
        </p:spPr>
      </p:pic>
      <p:pic>
        <p:nvPicPr>
          <p:cNvPr id="3" name="תמונה 2" descr="כדי לייצר מטבע של זהב צריך להתיך את המתכת בתנור היתוך סגור, לצקת אותה לתבנית יציקה ולחכות שהחומר בתבנית יתקרר ויתמצק. לכל אחד מתנורי ההיתוך בתמונה שלפניכם, הוכנס מטיל זהב במסה זהה. התנורים חוממו לטמפרטורות שונות" title="הוראות משימה מקדימה: התכת זהב"/>
          <p:cNvPicPr>
            <a:picLocks noChangeAspect="1"/>
          </p:cNvPicPr>
          <p:nvPr/>
        </p:nvPicPr>
        <p:blipFill>
          <a:blip r:embed="rId3"/>
          <a:stretch>
            <a:fillRect/>
          </a:stretch>
        </p:blipFill>
        <p:spPr>
          <a:xfrm>
            <a:off x="224853" y="1381611"/>
            <a:ext cx="8768388" cy="5050680"/>
          </a:xfrm>
          <a:prstGeom prst="rect">
            <a:avLst/>
          </a:prstGeom>
        </p:spPr>
      </p:pic>
    </p:spTree>
    <p:extLst>
      <p:ext uri="{BB962C8B-B14F-4D97-AF65-F5344CB8AC3E}">
        <p14:creationId xmlns:p14="http://schemas.microsoft.com/office/powerpoint/2010/main" val="2201119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319588" y="759911"/>
            <a:ext cx="4504824" cy="932411"/>
          </a:xfrm>
        </p:spPr>
        <p:txBody>
          <a:bodyPr>
            <a:normAutofit/>
          </a:bodyPr>
          <a:lstStyle/>
          <a:p>
            <a:pPr algn="ctr"/>
            <a:r>
              <a:rPr lang="he-IL" sz="3200" b="1" dirty="0">
                <a:cs typeface="+mn-cs"/>
              </a:rPr>
              <a:t>משוב עצמי (רפלקציה)</a:t>
            </a:r>
            <a:endParaRPr lang="he-IL" sz="3200" dirty="0">
              <a:cs typeface="+mn-cs"/>
            </a:endParaRPr>
          </a:p>
        </p:txBody>
      </p:sp>
      <p:sp>
        <p:nvSpPr>
          <p:cNvPr id="3" name="מציין מיקום תוכן 2"/>
          <p:cNvSpPr>
            <a:spLocks noGrp="1"/>
          </p:cNvSpPr>
          <p:nvPr>
            <p:ph idx="1"/>
          </p:nvPr>
        </p:nvSpPr>
        <p:spPr>
          <a:xfrm>
            <a:off x="969844" y="2083264"/>
            <a:ext cx="7614598" cy="1469405"/>
          </a:xfrm>
          <a:solidFill>
            <a:schemeClr val="accent4">
              <a:lumMod val="20000"/>
              <a:lumOff val="80000"/>
            </a:schemeClr>
          </a:solidFill>
        </p:spPr>
        <p:txBody>
          <a:bodyPr>
            <a:normAutofit fontScale="77500" lnSpcReduction="20000"/>
          </a:bodyPr>
          <a:lstStyle/>
          <a:p>
            <a:pPr marL="0" indent="0">
              <a:lnSpc>
                <a:spcPct val="150000"/>
              </a:lnSpc>
              <a:spcBef>
                <a:spcPts val="0"/>
              </a:spcBef>
              <a:buNone/>
            </a:pPr>
            <a:r>
              <a:rPr lang="he-IL" dirty="0">
                <a:solidFill>
                  <a:schemeClr val="bg1"/>
                </a:solidFill>
              </a:rPr>
              <a:t>האם נתקלתם בקשיים בביצוע הפעילות? פרטו אלו</a:t>
            </a:r>
            <a:r>
              <a:rPr lang="en-US" dirty="0">
                <a:solidFill>
                  <a:schemeClr val="bg1"/>
                </a:solidFill>
              </a:rPr>
              <a:t/>
            </a:r>
            <a:br>
              <a:rPr lang="en-US" dirty="0">
                <a:solidFill>
                  <a:schemeClr val="bg1"/>
                </a:solidFill>
              </a:rPr>
            </a:br>
            <a:r>
              <a:rPr lang="he-IL" dirty="0">
                <a:solidFill>
                  <a:schemeClr val="bg1"/>
                </a:solidFill>
              </a:rPr>
              <a:t>______________________________________</a:t>
            </a:r>
            <a:br>
              <a:rPr lang="he-IL" dirty="0">
                <a:solidFill>
                  <a:schemeClr val="bg1"/>
                </a:solidFill>
              </a:rPr>
            </a:br>
            <a:r>
              <a:rPr lang="he-IL" dirty="0">
                <a:solidFill>
                  <a:schemeClr val="bg1"/>
                </a:solidFill>
              </a:rPr>
              <a:t>______________________________________</a:t>
            </a:r>
          </a:p>
        </p:txBody>
      </p:sp>
      <p:pic>
        <p:nvPicPr>
          <p:cNvPr id="4" name="תמונה 3" descr="אייקון משוב עצמי"/>
          <p:cNvPicPr/>
          <p:nvPr/>
        </p:nvPicPr>
        <p:blipFill>
          <a:blip r:embed="rId2" cstate="print">
            <a:extLst>
              <a:ext uri="{28A0092B-C50C-407E-A947-70E740481C1C}">
                <a14:useLocalDpi xmlns:a14="http://schemas.microsoft.com/office/drawing/2010/main" val="0"/>
              </a:ext>
            </a:extLst>
          </a:blip>
          <a:stretch>
            <a:fillRect/>
          </a:stretch>
        </p:blipFill>
        <p:spPr>
          <a:xfrm>
            <a:off x="6494658" y="123309"/>
            <a:ext cx="1411706" cy="1716506"/>
          </a:xfrm>
          <a:prstGeom prst="rect">
            <a:avLst/>
          </a:prstGeom>
        </p:spPr>
      </p:pic>
    </p:spTree>
    <p:extLst>
      <p:ext uri="{BB962C8B-B14F-4D97-AF65-F5344CB8AC3E}">
        <p14:creationId xmlns:p14="http://schemas.microsoft.com/office/powerpoint/2010/main" val="947930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767165" y="113681"/>
            <a:ext cx="7337752" cy="523220"/>
          </a:xfrm>
          <a:prstGeom prst="rect">
            <a:avLst/>
          </a:prstGeom>
        </p:spPr>
        <p:txBody>
          <a:bodyPr wrap="square">
            <a:spAutoFit/>
          </a:bodyPr>
          <a:lstStyle/>
          <a:p>
            <a:pPr algn="ctr"/>
            <a:r>
              <a:rPr lang="he-IL" sz="2800" b="1" dirty="0">
                <a:latin typeface="Calibri" panose="020F0502020204030204" pitchFamily="34" charset="0"/>
              </a:rPr>
              <a:t>המשגה: כלי עזר לשיפור הלמידה</a:t>
            </a:r>
            <a:endParaRPr lang="he-IL" sz="2800" dirty="0"/>
          </a:p>
        </p:txBody>
      </p:sp>
      <p:sp>
        <p:nvSpPr>
          <p:cNvPr id="6" name="Rectangle 5" descr="כלי עזר"/>
          <p:cNvSpPr/>
          <p:nvPr/>
        </p:nvSpPr>
        <p:spPr>
          <a:xfrm>
            <a:off x="230240" y="507716"/>
            <a:ext cx="8388424" cy="6063679"/>
          </a:xfrm>
          <a:prstGeom prst="rect">
            <a:avLst/>
          </a:prstGeom>
          <a:noFill/>
        </p:spPr>
      </p:sp>
      <p:grpSp>
        <p:nvGrpSpPr>
          <p:cNvPr id="43" name="Group 42" descr="כלי עזר"/>
          <p:cNvGrpSpPr/>
          <p:nvPr/>
        </p:nvGrpSpPr>
        <p:grpSpPr>
          <a:xfrm>
            <a:off x="140188" y="649119"/>
            <a:ext cx="8388424" cy="6063679"/>
            <a:chOff x="230240" y="794321"/>
            <a:chExt cx="8388424" cy="6063679"/>
          </a:xfrm>
        </p:grpSpPr>
        <p:sp>
          <p:nvSpPr>
            <p:cNvPr id="44" name="Rectangle 43"/>
            <p:cNvSpPr/>
            <p:nvPr/>
          </p:nvSpPr>
          <p:spPr>
            <a:xfrm>
              <a:off x="230240" y="794321"/>
              <a:ext cx="8388424" cy="6063679"/>
            </a:xfrm>
            <a:prstGeom prst="rect">
              <a:avLst/>
            </a:prstGeom>
            <a:noFill/>
          </p:spPr>
        </p:sp>
        <p:sp>
          <p:nvSpPr>
            <p:cNvPr id="45" name="Freeform 44"/>
            <p:cNvSpPr/>
            <p:nvPr/>
          </p:nvSpPr>
          <p:spPr>
            <a:xfrm>
              <a:off x="4544727" y="1174517"/>
              <a:ext cx="2591786" cy="2591786"/>
            </a:xfrm>
            <a:custGeom>
              <a:avLst/>
              <a:gdLst>
                <a:gd name="connsiteX0" fmla="*/ 0 w 2591786"/>
                <a:gd name="connsiteY0" fmla="*/ 2591786 h 2591786"/>
                <a:gd name="connsiteX1" fmla="*/ 2591786 w 2591786"/>
                <a:gd name="connsiteY1" fmla="*/ 0 h 2591786"/>
                <a:gd name="connsiteX2" fmla="*/ 2591786 w 2591786"/>
                <a:gd name="connsiteY2" fmla="*/ 2591786 h 2591786"/>
                <a:gd name="connsiteX3" fmla="*/ 0 w 2591786"/>
                <a:gd name="connsiteY3" fmla="*/ 2591786 h 2591786"/>
              </a:gdLst>
              <a:ahLst/>
              <a:cxnLst>
                <a:cxn ang="0">
                  <a:pos x="connsiteX0" y="connsiteY0"/>
                </a:cxn>
                <a:cxn ang="0">
                  <a:pos x="connsiteX1" y="connsiteY1"/>
                </a:cxn>
                <a:cxn ang="0">
                  <a:pos x="connsiteX2" y="connsiteY2"/>
                </a:cxn>
                <a:cxn ang="0">
                  <a:pos x="connsiteX3" y="connsiteY3"/>
                </a:cxn>
              </a:cxnLst>
              <a:rect l="l" t="t" r="r" b="b"/>
              <a:pathLst>
                <a:path w="2591786" h="2591786">
                  <a:moveTo>
                    <a:pt x="0" y="0"/>
                  </a:moveTo>
                  <a:cubicBezTo>
                    <a:pt x="1431404" y="0"/>
                    <a:pt x="2591786" y="1160382"/>
                    <a:pt x="2591786" y="2591786"/>
                  </a:cubicBezTo>
                  <a:lnTo>
                    <a:pt x="0" y="2591786"/>
                  </a:lnTo>
                  <a:lnTo>
                    <a:pt x="0" y="0"/>
                  </a:lnTo>
                  <a:close/>
                </a:path>
              </a:pathLst>
            </a:custGeom>
            <a:solidFill>
              <a:schemeClr val="tx1"/>
            </a:solidFill>
            <a:ln w="12700">
              <a:solidFill>
                <a:srgbClr val="D6606E"/>
              </a:solidFill>
            </a:ln>
            <a:scene3d>
              <a:camera prst="orthographicFront"/>
              <a:lightRig rig="flat" dir="t"/>
            </a:scene3d>
            <a:sp3d prstMaterial="dkEdge">
              <a:bevelT w="8200" h="38100"/>
            </a:sp3d>
          </p:spPr>
          <p:style>
            <a:lnRef idx="0">
              <a:scrgbClr r="0" g="0" b="0"/>
            </a:lnRef>
            <a:fillRef idx="2">
              <a:scrgbClr r="0" g="0" b="0"/>
            </a:fillRef>
            <a:effectRef idx="1">
              <a:schemeClr val="accent1">
                <a:hueOff val="0"/>
                <a:satOff val="0"/>
                <a:lumOff val="0"/>
                <a:alphaOff val="0"/>
              </a:schemeClr>
            </a:effectRef>
            <a:fontRef idx="minor">
              <a:schemeClr val="dk1"/>
            </a:fontRef>
          </p:style>
          <p:txBody>
            <a:bodyPr spcFirstLastPara="0" vert="horz" wrap="square" lIns="113792" tIns="872909" rIns="872909" bIns="113792" numCol="1" spcCol="1270" anchor="ctr" anchorCtr="0">
              <a:noAutofit/>
            </a:bodyPr>
            <a:lstStyle/>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r>
                <a:rPr lang="he-IL" sz="1800" b="1" kern="1200" dirty="0">
                  <a:solidFill>
                    <a:srgbClr val="0078B4"/>
                  </a:solidFill>
                </a:rPr>
                <a:t>1. פעילות מקדימה +רפלקציה</a:t>
              </a:r>
              <a:endParaRPr lang="he-IL" sz="1600" b="0" kern="1200" dirty="0">
                <a:solidFill>
                  <a:srgbClr val="0078B4"/>
                </a:solidFill>
              </a:endParaRPr>
            </a:p>
          </p:txBody>
        </p:sp>
        <p:sp>
          <p:nvSpPr>
            <p:cNvPr id="46" name="Freeform 45"/>
            <p:cNvSpPr/>
            <p:nvPr/>
          </p:nvSpPr>
          <p:spPr>
            <a:xfrm>
              <a:off x="1833228" y="1174517"/>
              <a:ext cx="2591786" cy="2591786"/>
            </a:xfrm>
            <a:custGeom>
              <a:avLst/>
              <a:gdLst>
                <a:gd name="connsiteX0" fmla="*/ 0 w 2591786"/>
                <a:gd name="connsiteY0" fmla="*/ 2591786 h 2591786"/>
                <a:gd name="connsiteX1" fmla="*/ 2591786 w 2591786"/>
                <a:gd name="connsiteY1" fmla="*/ 0 h 2591786"/>
                <a:gd name="connsiteX2" fmla="*/ 2591786 w 2591786"/>
                <a:gd name="connsiteY2" fmla="*/ 2591786 h 2591786"/>
                <a:gd name="connsiteX3" fmla="*/ 0 w 2591786"/>
                <a:gd name="connsiteY3" fmla="*/ 2591786 h 2591786"/>
              </a:gdLst>
              <a:ahLst/>
              <a:cxnLst>
                <a:cxn ang="0">
                  <a:pos x="connsiteX0" y="connsiteY0"/>
                </a:cxn>
                <a:cxn ang="0">
                  <a:pos x="connsiteX1" y="connsiteY1"/>
                </a:cxn>
                <a:cxn ang="0">
                  <a:pos x="connsiteX2" y="connsiteY2"/>
                </a:cxn>
                <a:cxn ang="0">
                  <a:pos x="connsiteX3" y="connsiteY3"/>
                </a:cxn>
              </a:cxnLst>
              <a:rect l="l" t="t" r="r" b="b"/>
              <a:pathLst>
                <a:path w="2591786" h="2591786">
                  <a:moveTo>
                    <a:pt x="0" y="2591786"/>
                  </a:moveTo>
                  <a:cubicBezTo>
                    <a:pt x="0" y="1160382"/>
                    <a:pt x="1160382" y="0"/>
                    <a:pt x="2591786" y="0"/>
                  </a:cubicBezTo>
                  <a:lnTo>
                    <a:pt x="2591786" y="2591786"/>
                  </a:lnTo>
                  <a:lnTo>
                    <a:pt x="0" y="2591786"/>
                  </a:lnTo>
                  <a:close/>
                </a:path>
              </a:pathLst>
            </a:custGeom>
            <a:solidFill>
              <a:schemeClr val="tx1"/>
            </a:solidFill>
            <a:ln w="12700">
              <a:solidFill>
                <a:srgbClr val="D6606E"/>
              </a:solidFill>
            </a:ln>
            <a:scene3d>
              <a:camera prst="orthographicFront"/>
              <a:lightRig rig="flat" dir="t"/>
            </a:scene3d>
            <a:sp3d prstMaterial="dkEdge">
              <a:bevelT w="8200" h="38100"/>
            </a:sp3d>
          </p:spPr>
          <p:style>
            <a:lnRef idx="0">
              <a:scrgbClr r="0" g="0" b="0"/>
            </a:lnRef>
            <a:fillRef idx="2">
              <a:scrgbClr r="0" g="0" b="0"/>
            </a:fillRef>
            <a:effectRef idx="1">
              <a:schemeClr val="accent1">
                <a:hueOff val="0"/>
                <a:satOff val="0"/>
                <a:lumOff val="0"/>
                <a:alphaOff val="0"/>
              </a:schemeClr>
            </a:effectRef>
            <a:fontRef idx="minor">
              <a:schemeClr val="dk1"/>
            </a:fontRef>
          </p:style>
          <p:txBody>
            <a:bodyPr spcFirstLastPara="0" vert="horz" wrap="square" lIns="872909" tIns="872909" rIns="113792" bIns="113792" numCol="1" spcCol="1270" anchor="ctr" anchorCtr="0">
              <a:noAutofit/>
            </a:bodyPr>
            <a:lstStyle/>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r>
                <a:rPr lang="he-IL" sz="1800" b="1" kern="1200" dirty="0">
                  <a:solidFill>
                    <a:srgbClr val="0078B4"/>
                  </a:solidFill>
                </a:rPr>
                <a:t>4. יישום + הערכה</a:t>
              </a:r>
            </a:p>
          </p:txBody>
        </p:sp>
        <p:sp>
          <p:nvSpPr>
            <p:cNvPr id="47" name="Freeform 46"/>
            <p:cNvSpPr/>
            <p:nvPr/>
          </p:nvSpPr>
          <p:spPr>
            <a:xfrm>
              <a:off x="1833228" y="3886017"/>
              <a:ext cx="2591786" cy="2591786"/>
            </a:xfrm>
            <a:custGeom>
              <a:avLst/>
              <a:gdLst>
                <a:gd name="connsiteX0" fmla="*/ 0 w 2591786"/>
                <a:gd name="connsiteY0" fmla="*/ 2591786 h 2591786"/>
                <a:gd name="connsiteX1" fmla="*/ 2591786 w 2591786"/>
                <a:gd name="connsiteY1" fmla="*/ 0 h 2591786"/>
                <a:gd name="connsiteX2" fmla="*/ 2591786 w 2591786"/>
                <a:gd name="connsiteY2" fmla="*/ 2591786 h 2591786"/>
                <a:gd name="connsiteX3" fmla="*/ 0 w 2591786"/>
                <a:gd name="connsiteY3" fmla="*/ 2591786 h 2591786"/>
              </a:gdLst>
              <a:ahLst/>
              <a:cxnLst>
                <a:cxn ang="0">
                  <a:pos x="connsiteX0" y="connsiteY0"/>
                </a:cxn>
                <a:cxn ang="0">
                  <a:pos x="connsiteX1" y="connsiteY1"/>
                </a:cxn>
                <a:cxn ang="0">
                  <a:pos x="connsiteX2" y="connsiteY2"/>
                </a:cxn>
                <a:cxn ang="0">
                  <a:pos x="connsiteX3" y="connsiteY3"/>
                </a:cxn>
              </a:cxnLst>
              <a:rect l="l" t="t" r="r" b="b"/>
              <a:pathLst>
                <a:path w="2591786" h="2591786">
                  <a:moveTo>
                    <a:pt x="2591786" y="2591786"/>
                  </a:moveTo>
                  <a:cubicBezTo>
                    <a:pt x="1160382" y="2591786"/>
                    <a:pt x="0" y="1431404"/>
                    <a:pt x="0" y="0"/>
                  </a:cubicBezTo>
                  <a:lnTo>
                    <a:pt x="2591786" y="0"/>
                  </a:lnTo>
                  <a:lnTo>
                    <a:pt x="2591786" y="2591786"/>
                  </a:lnTo>
                  <a:close/>
                </a:path>
              </a:pathLst>
            </a:custGeom>
            <a:solidFill>
              <a:schemeClr val="tx1"/>
            </a:solidFill>
            <a:ln w="12700">
              <a:solidFill>
                <a:srgbClr val="D6606E"/>
              </a:solidFill>
            </a:ln>
            <a:scene3d>
              <a:camera prst="orthographicFront"/>
              <a:lightRig rig="flat" dir="t"/>
            </a:scene3d>
            <a:sp3d prstMaterial="dkEdge">
              <a:bevelT w="8200" h="38100"/>
            </a:sp3d>
          </p:spPr>
          <p:style>
            <a:lnRef idx="0">
              <a:scrgbClr r="0" g="0" b="0"/>
            </a:lnRef>
            <a:fillRef idx="2">
              <a:scrgbClr r="0" g="0" b="0"/>
            </a:fillRef>
            <a:effectRef idx="1">
              <a:schemeClr val="accent1">
                <a:hueOff val="0"/>
                <a:satOff val="0"/>
                <a:lumOff val="0"/>
                <a:alphaOff val="0"/>
              </a:schemeClr>
            </a:effectRef>
            <a:fontRef idx="minor">
              <a:schemeClr val="dk1"/>
            </a:fontRef>
          </p:style>
          <p:txBody>
            <a:bodyPr spcFirstLastPara="0" vert="horz" wrap="square" lIns="872909" tIns="113792" rIns="113792" bIns="872909" numCol="1" spcCol="1270" anchor="ctr" anchorCtr="0">
              <a:noAutofit/>
            </a:bodyPr>
            <a:lstStyle/>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r>
                <a:rPr lang="en-US" sz="1800" b="1" kern="1200" dirty="0">
                  <a:solidFill>
                    <a:srgbClr val="0078B4"/>
                  </a:solidFill>
                </a:rPr>
                <a:t/>
              </a:r>
              <a:br>
                <a:rPr lang="en-US" sz="1800" b="1" kern="1200" dirty="0">
                  <a:solidFill>
                    <a:srgbClr val="0078B4"/>
                  </a:solidFill>
                </a:rPr>
              </a:br>
              <a:r>
                <a:rPr lang="he-IL" sz="1800" b="1" kern="1200" dirty="0">
                  <a:solidFill>
                    <a:srgbClr val="0078B4"/>
                  </a:solidFill>
                </a:rPr>
                <a:t>3. תרגול +</a:t>
              </a:r>
              <a:r>
                <a:rPr lang="en-US" sz="1800" b="1" kern="1200" dirty="0">
                  <a:solidFill>
                    <a:srgbClr val="0078B4"/>
                  </a:solidFill>
                </a:rPr>
                <a:t/>
              </a:r>
              <a:br>
                <a:rPr lang="en-US" sz="1800" b="1" kern="1200" dirty="0">
                  <a:solidFill>
                    <a:srgbClr val="0078B4"/>
                  </a:solidFill>
                </a:rPr>
              </a:br>
              <a:r>
                <a:rPr lang="he-IL" sz="1800" b="1" kern="1200" dirty="0">
                  <a:solidFill>
                    <a:srgbClr val="0078B4"/>
                  </a:solidFill>
                </a:rPr>
                <a:t>מה למדתם?</a:t>
              </a:r>
            </a:p>
          </p:txBody>
        </p:sp>
        <p:sp>
          <p:nvSpPr>
            <p:cNvPr id="48" name="Freeform 47"/>
            <p:cNvSpPr/>
            <p:nvPr/>
          </p:nvSpPr>
          <p:spPr>
            <a:xfrm>
              <a:off x="4544727" y="3886016"/>
              <a:ext cx="2591787" cy="2591787"/>
            </a:xfrm>
            <a:custGeom>
              <a:avLst/>
              <a:gdLst>
                <a:gd name="connsiteX0" fmla="*/ 0 w 2591786"/>
                <a:gd name="connsiteY0" fmla="*/ 2591786 h 2591786"/>
                <a:gd name="connsiteX1" fmla="*/ 2591786 w 2591786"/>
                <a:gd name="connsiteY1" fmla="*/ 0 h 2591786"/>
                <a:gd name="connsiteX2" fmla="*/ 2591786 w 2591786"/>
                <a:gd name="connsiteY2" fmla="*/ 2591786 h 2591786"/>
                <a:gd name="connsiteX3" fmla="*/ 0 w 2591786"/>
                <a:gd name="connsiteY3" fmla="*/ 2591786 h 2591786"/>
              </a:gdLst>
              <a:ahLst/>
              <a:cxnLst>
                <a:cxn ang="0">
                  <a:pos x="connsiteX0" y="connsiteY0"/>
                </a:cxn>
                <a:cxn ang="0">
                  <a:pos x="connsiteX1" y="connsiteY1"/>
                </a:cxn>
                <a:cxn ang="0">
                  <a:pos x="connsiteX2" y="connsiteY2"/>
                </a:cxn>
                <a:cxn ang="0">
                  <a:pos x="connsiteX3" y="connsiteY3"/>
                </a:cxn>
              </a:cxnLst>
              <a:rect l="l" t="t" r="r" b="b"/>
              <a:pathLst>
                <a:path w="2591786" h="2591786">
                  <a:moveTo>
                    <a:pt x="2591786" y="0"/>
                  </a:moveTo>
                  <a:cubicBezTo>
                    <a:pt x="2591786" y="1431404"/>
                    <a:pt x="1431404" y="2591786"/>
                    <a:pt x="0" y="2591786"/>
                  </a:cubicBezTo>
                  <a:lnTo>
                    <a:pt x="0" y="0"/>
                  </a:lnTo>
                  <a:lnTo>
                    <a:pt x="2591786" y="0"/>
                  </a:lnTo>
                  <a:close/>
                </a:path>
              </a:pathLst>
            </a:custGeom>
            <a:solidFill>
              <a:schemeClr val="tx1"/>
            </a:solidFill>
            <a:ln w="12700">
              <a:solidFill>
                <a:srgbClr val="D6606E"/>
              </a:solidFill>
            </a:ln>
            <a:scene3d>
              <a:camera prst="orthographicFront"/>
              <a:lightRig rig="flat" dir="t"/>
            </a:scene3d>
            <a:sp3d prstMaterial="dkEdge">
              <a:bevelT w="8200" h="38100"/>
            </a:sp3d>
          </p:spPr>
          <p:style>
            <a:lnRef idx="0">
              <a:scrgbClr r="0" g="0" b="0"/>
            </a:lnRef>
            <a:fillRef idx="2">
              <a:scrgbClr r="0" g="0" b="0"/>
            </a:fillRef>
            <a:effectRef idx="1">
              <a:schemeClr val="accent1">
                <a:hueOff val="0"/>
                <a:satOff val="0"/>
                <a:lumOff val="0"/>
                <a:alphaOff val="0"/>
              </a:schemeClr>
            </a:effectRef>
            <a:fontRef idx="minor">
              <a:schemeClr val="dk1"/>
            </a:fontRef>
          </p:style>
          <p:txBody>
            <a:bodyPr spcFirstLastPara="0" vert="horz" wrap="square" lIns="113792" tIns="113793" rIns="872910" bIns="872908" numCol="1" spcCol="1270" anchor="ctr" anchorCtr="0">
              <a:noAutofit/>
            </a:bodyPr>
            <a:lstStyle/>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endParaRPr lang="he-IL" sz="1600" b="1" kern="1200" dirty="0">
                <a:solidFill>
                  <a:srgbClr val="0070C0"/>
                </a:solidFill>
              </a:endParaRPr>
            </a:p>
            <a:p>
              <a:pPr lvl="0" algn="ctr" defTabSz="711200" rtl="1">
                <a:lnSpc>
                  <a:spcPct val="90000"/>
                </a:lnSpc>
                <a:spcBef>
                  <a:spcPct val="0"/>
                </a:spcBef>
                <a:spcAft>
                  <a:spcPct val="35000"/>
                </a:spcAft>
              </a:pPr>
              <a:r>
                <a:rPr lang="en-US" sz="1600" b="1" kern="1200" dirty="0">
                  <a:solidFill>
                    <a:srgbClr val="0078B4"/>
                  </a:solidFill>
                </a:rPr>
                <a:t/>
              </a:r>
              <a:br>
                <a:rPr lang="en-US" sz="1600" b="1" kern="1200" dirty="0">
                  <a:solidFill>
                    <a:srgbClr val="0078B4"/>
                  </a:solidFill>
                </a:rPr>
              </a:br>
              <a:r>
                <a:rPr lang="en-US" sz="1600" b="1" kern="1200" dirty="0">
                  <a:solidFill>
                    <a:srgbClr val="0078B4"/>
                  </a:solidFill>
                </a:rPr>
                <a:t/>
              </a:r>
              <a:br>
                <a:rPr lang="en-US" sz="1600" b="1" kern="1200" dirty="0">
                  <a:solidFill>
                    <a:srgbClr val="0078B4"/>
                  </a:solidFill>
                </a:rPr>
              </a:br>
              <a:r>
                <a:rPr lang="he-IL" sz="1800" b="1" kern="1200" dirty="0">
                  <a:solidFill>
                    <a:srgbClr val="0078B4"/>
                  </a:solidFill>
                </a:rPr>
                <a:t>2. המשגה</a:t>
              </a:r>
              <a:r>
                <a:rPr lang="en-US" sz="1800" b="1" kern="1200" dirty="0">
                  <a:solidFill>
                    <a:srgbClr val="0078B4"/>
                  </a:solidFill>
                </a:rPr>
                <a:t> </a:t>
              </a:r>
              <a:r>
                <a:rPr lang="he-IL" sz="1800" b="1" kern="1200" dirty="0">
                  <a:solidFill>
                    <a:srgbClr val="0078B4"/>
                  </a:solidFill>
                </a:rPr>
                <a:t>+ והדגמה</a:t>
              </a:r>
            </a:p>
          </p:txBody>
        </p:sp>
        <p:grpSp>
          <p:nvGrpSpPr>
            <p:cNvPr id="56" name="Group 55"/>
            <p:cNvGrpSpPr/>
            <p:nvPr/>
          </p:nvGrpSpPr>
          <p:grpSpPr>
            <a:xfrm>
              <a:off x="3700988" y="3278528"/>
              <a:ext cx="1299132" cy="993484"/>
              <a:chOff x="2771800" y="2276872"/>
              <a:chExt cx="1839974" cy="1368152"/>
            </a:xfrm>
          </p:grpSpPr>
          <p:sp>
            <p:nvSpPr>
              <p:cNvPr id="57" name="Curved Down Arrow 56"/>
              <p:cNvSpPr/>
              <p:nvPr/>
            </p:nvSpPr>
            <p:spPr bwMode="auto">
              <a:xfrm>
                <a:off x="2883582" y="2276872"/>
                <a:ext cx="1728192" cy="576064"/>
              </a:xfrm>
              <a:prstGeom prst="curvedDownArrow">
                <a:avLst>
                  <a:gd name="adj1" fmla="val 25000"/>
                  <a:gd name="adj2" fmla="val 64845"/>
                  <a:gd name="adj3" fmla="val 27939"/>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8" name="Curved Up Arrow 57"/>
              <p:cNvSpPr/>
              <p:nvPr/>
            </p:nvSpPr>
            <p:spPr bwMode="auto">
              <a:xfrm flipH="1">
                <a:off x="2771800" y="2996952"/>
                <a:ext cx="1728190" cy="648072"/>
              </a:xfrm>
              <a:prstGeom prst="curvedUp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grpSp>
      </p:grpSp>
      <p:pic>
        <p:nvPicPr>
          <p:cNvPr id="26" name="תמונה 9" descr="אייקון פעילות מקדימה + רפלקציה"/>
          <p:cNvPicPr/>
          <p:nvPr/>
        </p:nvPicPr>
        <p:blipFill>
          <a:blip r:embed="rId3" cstate="print">
            <a:extLst>
              <a:ext uri="{28A0092B-C50C-407E-A947-70E740481C1C}">
                <a14:useLocalDpi xmlns:a14="http://schemas.microsoft.com/office/drawing/2010/main" val="0"/>
              </a:ext>
            </a:extLst>
          </a:blip>
          <a:stretch>
            <a:fillRect/>
          </a:stretch>
        </p:blipFill>
        <p:spPr>
          <a:xfrm>
            <a:off x="5078512" y="1420315"/>
            <a:ext cx="592620" cy="1075953"/>
          </a:xfrm>
          <a:prstGeom prst="rect">
            <a:avLst/>
          </a:prstGeom>
        </p:spPr>
      </p:pic>
      <p:pic>
        <p:nvPicPr>
          <p:cNvPr id="27" name="תמונה 13" descr="אייקון כלי עזר"/>
          <p:cNvPicPr/>
          <p:nvPr/>
        </p:nvPicPr>
        <p:blipFill>
          <a:blip r:embed="rId4" cstate="print">
            <a:extLst>
              <a:ext uri="{28A0092B-C50C-407E-A947-70E740481C1C}">
                <a14:useLocalDpi xmlns:a14="http://schemas.microsoft.com/office/drawing/2010/main" val="0"/>
              </a:ext>
            </a:extLst>
          </a:blip>
          <a:stretch>
            <a:fillRect/>
          </a:stretch>
        </p:blipFill>
        <p:spPr>
          <a:xfrm>
            <a:off x="7231675" y="3022792"/>
            <a:ext cx="829848" cy="1100653"/>
          </a:xfrm>
          <a:prstGeom prst="rect">
            <a:avLst/>
          </a:prstGeom>
        </p:spPr>
      </p:pic>
      <p:pic>
        <p:nvPicPr>
          <p:cNvPr id="28" name="תמונה 13" descr="אייקון כלי עזר"/>
          <p:cNvPicPr/>
          <p:nvPr/>
        </p:nvPicPr>
        <p:blipFill>
          <a:blip r:embed="rId4" cstate="print">
            <a:extLst>
              <a:ext uri="{28A0092B-C50C-407E-A947-70E740481C1C}">
                <a14:useLocalDpi xmlns:a14="http://schemas.microsoft.com/office/drawing/2010/main" val="0"/>
              </a:ext>
            </a:extLst>
          </a:blip>
          <a:stretch>
            <a:fillRect/>
          </a:stretch>
        </p:blipFill>
        <p:spPr>
          <a:xfrm>
            <a:off x="970315" y="3008236"/>
            <a:ext cx="829848" cy="1100653"/>
          </a:xfrm>
          <a:prstGeom prst="rect">
            <a:avLst/>
          </a:prstGeom>
        </p:spPr>
      </p:pic>
      <p:pic>
        <p:nvPicPr>
          <p:cNvPr id="29" name="תמונה 11" descr="אייקון המשגה + והדגמה"/>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64893" y="3937980"/>
            <a:ext cx="766473" cy="865113"/>
          </a:xfrm>
          <a:prstGeom prst="rect">
            <a:avLst/>
          </a:prstGeom>
          <a:noFill/>
          <a:ln>
            <a:noFill/>
          </a:ln>
        </p:spPr>
      </p:pic>
      <p:pic>
        <p:nvPicPr>
          <p:cNvPr id="30" name="תמונה 12" descr="אייקון תרגול + מה למדתם?"/>
          <p:cNvPicPr/>
          <p:nvPr/>
        </p:nvPicPr>
        <p:blipFill rotWithShape="1">
          <a:blip r:embed="rId6">
            <a:extLst>
              <a:ext uri="{28A0092B-C50C-407E-A947-70E740481C1C}">
                <a14:useLocalDpi xmlns:a14="http://schemas.microsoft.com/office/drawing/2010/main" val="0"/>
              </a:ext>
            </a:extLst>
          </a:blip>
          <a:srcRect r="3460" b="51178"/>
          <a:stretch/>
        </p:blipFill>
        <p:spPr bwMode="auto">
          <a:xfrm>
            <a:off x="2876598" y="3916163"/>
            <a:ext cx="1154540" cy="901169"/>
          </a:xfrm>
          <a:prstGeom prst="rect">
            <a:avLst/>
          </a:prstGeom>
          <a:noFill/>
          <a:ln>
            <a:noFill/>
          </a:ln>
          <a:extLst>
            <a:ext uri="{53640926-AAD7-44D8-BBD7-CCE9431645EC}">
              <a14:shadowObscured xmlns:a14="http://schemas.microsoft.com/office/drawing/2010/main"/>
            </a:ext>
          </a:extLst>
        </p:spPr>
      </p:pic>
      <p:pic>
        <p:nvPicPr>
          <p:cNvPr id="31" name="תמונה 10" descr="אייקון יישום + הערכה"/>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010397" y="1610780"/>
            <a:ext cx="1066644" cy="901259"/>
          </a:xfrm>
          <a:prstGeom prst="rect">
            <a:avLst/>
          </a:prstGeom>
          <a:noFill/>
          <a:ln>
            <a:noFill/>
          </a:ln>
        </p:spPr>
      </p:pic>
      <p:sp>
        <p:nvSpPr>
          <p:cNvPr id="32" name="Rounded Rectangle 31"/>
          <p:cNvSpPr/>
          <p:nvPr/>
        </p:nvSpPr>
        <p:spPr bwMode="auto">
          <a:xfrm>
            <a:off x="6730379" y="4432507"/>
            <a:ext cx="2216332" cy="1910079"/>
          </a:xfrm>
          <a:prstGeom prst="roundRect">
            <a:avLst/>
          </a:prstGeom>
          <a:solidFill>
            <a:srgbClr val="E6F2F8"/>
          </a:solidFill>
          <a:ln w="28575" cap="flat" cmpd="sng" algn="ctr">
            <a:solidFill>
              <a:schemeClr val="accent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71450" lvl="1" indent="-171450" defTabSz="711200">
              <a:lnSpc>
                <a:spcPct val="90000"/>
              </a:lnSpc>
              <a:spcBef>
                <a:spcPct val="0"/>
              </a:spcBef>
              <a:spcAft>
                <a:spcPct val="15000"/>
              </a:spcAft>
              <a:buChar char="••"/>
            </a:pPr>
            <a:r>
              <a:rPr lang="he-IL" dirty="0">
                <a:solidFill>
                  <a:srgbClr val="000000"/>
                </a:solidFill>
                <a:latin typeface="Calibri" panose="020F0502020204030204" pitchFamily="34" charset="0"/>
                <a:ea typeface="Calibri" panose="020F0502020204030204" pitchFamily="34" charset="0"/>
              </a:rPr>
              <a:t>הכרות עם מושגים, כלי תיווך ומיומנויות שעשויים לעזור לתלמידים להתמודד עם הקושי והדגמת השימוש בהם.</a:t>
            </a:r>
          </a:p>
          <a:p>
            <a:pPr marL="0" lvl="1" defTabSz="711200">
              <a:lnSpc>
                <a:spcPct val="90000"/>
              </a:lnSpc>
              <a:spcBef>
                <a:spcPct val="0"/>
              </a:spcBef>
              <a:spcAft>
                <a:spcPct val="15000"/>
              </a:spcAft>
            </a:pPr>
            <a:r>
              <a:rPr lang="he-IL" sz="2000" dirty="0">
                <a:solidFill>
                  <a:srgbClr val="000000"/>
                </a:solidFill>
                <a:latin typeface="Calibri" panose="020F0502020204030204" pitchFamily="34" charset="0"/>
                <a:ea typeface="Calibri" panose="020F0502020204030204" pitchFamily="34" charset="0"/>
              </a:rPr>
              <a:t> </a:t>
            </a:r>
            <a:endParaRPr lang="he-IL" sz="2000" b="1" dirty="0">
              <a:solidFill>
                <a:srgbClr val="0070C0"/>
              </a:solidFill>
            </a:endParaRPr>
          </a:p>
        </p:txBody>
      </p:sp>
      <p:sp>
        <p:nvSpPr>
          <p:cNvPr id="34" name="Freeform 9"/>
          <p:cNvSpPr/>
          <p:nvPr/>
        </p:nvSpPr>
        <p:spPr>
          <a:xfrm>
            <a:off x="5750568" y="1028395"/>
            <a:ext cx="3018268" cy="1749916"/>
          </a:xfrm>
          <a:custGeom>
            <a:avLst/>
            <a:gdLst>
              <a:gd name="connsiteX0" fmla="*/ 0 w 2956911"/>
              <a:gd name="connsiteY0" fmla="*/ 191541 h 1915408"/>
              <a:gd name="connsiteX1" fmla="*/ 191541 w 2956911"/>
              <a:gd name="connsiteY1" fmla="*/ 0 h 1915408"/>
              <a:gd name="connsiteX2" fmla="*/ 2765370 w 2956911"/>
              <a:gd name="connsiteY2" fmla="*/ 0 h 1915408"/>
              <a:gd name="connsiteX3" fmla="*/ 2956911 w 2956911"/>
              <a:gd name="connsiteY3" fmla="*/ 191541 h 1915408"/>
              <a:gd name="connsiteX4" fmla="*/ 2956911 w 2956911"/>
              <a:gd name="connsiteY4" fmla="*/ 1723867 h 1915408"/>
              <a:gd name="connsiteX5" fmla="*/ 2765370 w 2956911"/>
              <a:gd name="connsiteY5" fmla="*/ 1915408 h 1915408"/>
              <a:gd name="connsiteX6" fmla="*/ 191541 w 2956911"/>
              <a:gd name="connsiteY6" fmla="*/ 1915408 h 1915408"/>
              <a:gd name="connsiteX7" fmla="*/ 0 w 2956911"/>
              <a:gd name="connsiteY7" fmla="*/ 1723867 h 1915408"/>
              <a:gd name="connsiteX8" fmla="*/ 0 w 2956911"/>
              <a:gd name="connsiteY8" fmla="*/ 191541 h 1915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6911" h="1915408">
                <a:moveTo>
                  <a:pt x="0" y="191541"/>
                </a:moveTo>
                <a:cubicBezTo>
                  <a:pt x="0" y="85756"/>
                  <a:pt x="85756" y="0"/>
                  <a:pt x="191541" y="0"/>
                </a:cubicBezTo>
                <a:lnTo>
                  <a:pt x="2765370" y="0"/>
                </a:lnTo>
                <a:cubicBezTo>
                  <a:pt x="2871155" y="0"/>
                  <a:pt x="2956911" y="85756"/>
                  <a:pt x="2956911" y="191541"/>
                </a:cubicBezTo>
                <a:lnTo>
                  <a:pt x="2956911" y="1723867"/>
                </a:lnTo>
                <a:cubicBezTo>
                  <a:pt x="2956911" y="1829652"/>
                  <a:pt x="2871155" y="1915408"/>
                  <a:pt x="2765370" y="1915408"/>
                </a:cubicBezTo>
                <a:lnTo>
                  <a:pt x="191541" y="1915408"/>
                </a:lnTo>
                <a:cubicBezTo>
                  <a:pt x="85756" y="1915408"/>
                  <a:pt x="0" y="1829652"/>
                  <a:pt x="0" y="1723867"/>
                </a:cubicBezTo>
                <a:lnTo>
                  <a:pt x="0" y="191541"/>
                </a:lnTo>
                <a:close/>
              </a:path>
            </a:pathLst>
          </a:custGeom>
          <a:noFill/>
          <a:ln>
            <a:noFill/>
          </a:ln>
        </p:spPr>
        <p:style>
          <a:lnRef idx="1">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90108" tIns="103035" rIns="103036" bIns="581887" numCol="1" spcCol="1270" anchor="t" anchorCtr="0">
            <a:noAutofit/>
          </a:bodyPr>
          <a:lstStyle/>
          <a:p>
            <a:pPr marL="171450" lvl="1" indent="-171450" algn="r" defTabSz="711200" rtl="1">
              <a:lnSpc>
                <a:spcPct val="90000"/>
              </a:lnSpc>
              <a:spcBef>
                <a:spcPct val="0"/>
              </a:spcBef>
              <a:spcAft>
                <a:spcPct val="15000"/>
              </a:spcAft>
              <a:buChar char="••"/>
            </a:pPr>
            <a:r>
              <a:rPr lang="he-IL" kern="1200" dirty="0">
                <a:solidFill>
                  <a:schemeClr val="tx1"/>
                </a:solidFill>
                <a:latin typeface="Calibri" panose="020F0502020204030204" pitchFamily="34" charset="0"/>
                <a:ea typeface="Calibri" panose="020F0502020204030204" pitchFamily="34" charset="0"/>
              </a:rPr>
              <a:t>התנסות במשימה מקדימה ברמת קושי בינונית, ללא כלי עזר</a:t>
            </a:r>
          </a:p>
          <a:p>
            <a:pPr marL="171450" lvl="1" indent="-171450" algn="r" defTabSz="711200" rtl="1">
              <a:lnSpc>
                <a:spcPct val="90000"/>
              </a:lnSpc>
              <a:spcBef>
                <a:spcPct val="0"/>
              </a:spcBef>
              <a:spcAft>
                <a:spcPct val="15000"/>
              </a:spcAft>
              <a:buChar char="••"/>
            </a:pPr>
            <a:r>
              <a:rPr lang="he-IL" dirty="0">
                <a:solidFill>
                  <a:schemeClr val="tx1"/>
                </a:solidFill>
                <a:latin typeface="Calibri" panose="020F0502020204030204" pitchFamily="34" charset="0"/>
              </a:rPr>
              <a:t>רפלקציה על התחושות והקשיים</a:t>
            </a:r>
            <a:endParaRPr lang="he-IL" kern="1200" dirty="0">
              <a:solidFill>
                <a:schemeClr val="tx1"/>
              </a:solidFill>
            </a:endParaRPr>
          </a:p>
        </p:txBody>
      </p:sp>
      <p:sp>
        <p:nvSpPr>
          <p:cNvPr id="2" name="כותרת 1" hidden="1">
            <a:extLst>
              <a:ext uri="{FF2B5EF4-FFF2-40B4-BE49-F238E27FC236}">
                <a16:creationId xmlns:a16="http://schemas.microsoft.com/office/drawing/2014/main" id="{47ADF90A-9304-4364-8203-0E343B518900}"/>
              </a:ext>
            </a:extLst>
          </p:cNvPr>
          <p:cNvSpPr>
            <a:spLocks noGrp="1"/>
          </p:cNvSpPr>
          <p:nvPr>
            <p:ph type="title"/>
          </p:nvPr>
        </p:nvSpPr>
        <p:spPr/>
        <p:txBody>
          <a:bodyPr/>
          <a:lstStyle/>
          <a:p>
            <a:r>
              <a:rPr lang="he-IL" dirty="0"/>
              <a:t>המשגה : כלי עזר לשיפור הלמידה</a:t>
            </a:r>
          </a:p>
        </p:txBody>
      </p:sp>
    </p:spTree>
    <p:extLst>
      <p:ext uri="{BB962C8B-B14F-4D97-AF65-F5344CB8AC3E}">
        <p14:creationId xmlns:p14="http://schemas.microsoft.com/office/powerpoint/2010/main" val="4181234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435921" y="286982"/>
            <a:ext cx="6007616" cy="657143"/>
          </a:xfrm>
          <a:noFill/>
        </p:spPr>
        <p:txBody>
          <a:bodyPr>
            <a:normAutofit/>
          </a:bodyPr>
          <a:lstStyle/>
          <a:p>
            <a:pPr algn="ctr"/>
            <a:r>
              <a:rPr lang="he-IL" sz="3600" b="1" dirty="0">
                <a:cs typeface="+mn-cs"/>
              </a:rPr>
              <a:t>כלי עזר: כלי ל"פיצוח שאלה"</a:t>
            </a:r>
          </a:p>
        </p:txBody>
      </p:sp>
      <p:graphicFrame>
        <p:nvGraphicFramePr>
          <p:cNvPr id="4" name="טבלה 3" title="טבלת עזר לפיצוח שאלה"/>
          <p:cNvGraphicFramePr>
            <a:graphicFrameLocks noGrp="1"/>
          </p:cNvGraphicFramePr>
          <p:nvPr>
            <p:extLst>
              <p:ext uri="{D42A27DB-BD31-4B8C-83A1-F6EECF244321}">
                <p14:modId xmlns:p14="http://schemas.microsoft.com/office/powerpoint/2010/main" val="1696515420"/>
              </p:ext>
            </p:extLst>
          </p:nvPr>
        </p:nvGraphicFramePr>
        <p:xfrm>
          <a:off x="109184" y="1094701"/>
          <a:ext cx="8927651" cy="5411586"/>
        </p:xfrm>
        <a:graphic>
          <a:graphicData uri="http://schemas.openxmlformats.org/drawingml/2006/table">
            <a:tbl>
              <a:tblPr rtl="1" firstRow="1" firstCol="1" bandRow="1">
                <a:tableStyleId>{5C22544A-7EE6-4342-B048-85BDC9FD1C3A}</a:tableStyleId>
              </a:tblPr>
              <a:tblGrid>
                <a:gridCol w="2041535">
                  <a:extLst>
                    <a:ext uri="{9D8B030D-6E8A-4147-A177-3AD203B41FA5}">
                      <a16:colId xmlns:a16="http://schemas.microsoft.com/office/drawing/2014/main" val="3594824198"/>
                    </a:ext>
                  </a:extLst>
                </a:gridCol>
                <a:gridCol w="6886116">
                  <a:extLst>
                    <a:ext uri="{9D8B030D-6E8A-4147-A177-3AD203B41FA5}">
                      <a16:colId xmlns:a16="http://schemas.microsoft.com/office/drawing/2014/main" val="4161081702"/>
                    </a:ext>
                  </a:extLst>
                </a:gridCol>
              </a:tblGrid>
              <a:tr h="545104">
                <a:tc>
                  <a:txBody>
                    <a:bodyPr/>
                    <a:lstStyle/>
                    <a:p>
                      <a:pPr algn="r" rtl="1">
                        <a:lnSpc>
                          <a:spcPct val="150000"/>
                        </a:lnSpc>
                        <a:spcAft>
                          <a:spcPts val="0"/>
                        </a:spcAft>
                      </a:pPr>
                      <a:r>
                        <a:rPr lang="he-IL" sz="2400" dirty="0">
                          <a:solidFill>
                            <a:schemeClr val="bg1"/>
                          </a:solidFill>
                          <a:effectLst/>
                          <a:latin typeface="Calibri" panose="020F0502020204030204" pitchFamily="34" charset="0"/>
                          <a:ea typeface="Calibri" panose="020F0502020204030204" pitchFamily="34" charset="0"/>
                          <a:cs typeface="Arial" panose="020B0604020202020204" pitchFamily="34" charset="0"/>
                        </a:rPr>
                        <a:t>מה נבדוק?</a:t>
                      </a:r>
                      <a:endParaRPr lang="en-US" sz="24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r" rtl="1">
                        <a:lnSpc>
                          <a:spcPct val="150000"/>
                        </a:lnSpc>
                        <a:spcAft>
                          <a:spcPts val="0"/>
                        </a:spcAft>
                      </a:pP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172824863"/>
                  </a:ext>
                </a:extLst>
              </a:tr>
              <a:tr h="943583">
                <a:tc>
                  <a:txBody>
                    <a:bodyPr/>
                    <a:lstStyle/>
                    <a:p>
                      <a:pPr algn="r" rtl="1">
                        <a:lnSpc>
                          <a:spcPct val="150000"/>
                        </a:lnSpc>
                        <a:spcAft>
                          <a:spcPts val="0"/>
                        </a:spcAft>
                      </a:pPr>
                      <a:r>
                        <a:rPr lang="he-IL" sz="2200" dirty="0">
                          <a:solidFill>
                            <a:srgbClr val="CC3300"/>
                          </a:solidFill>
                          <a:effectLst/>
                        </a:rPr>
                        <a:t>המשימה</a:t>
                      </a:r>
                      <a:endParaRPr lang="en-US" sz="2200" dirty="0">
                        <a:solidFill>
                          <a:srgbClr val="CC33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r" rtl="1">
                        <a:lnSpc>
                          <a:spcPct val="150000"/>
                        </a:lnSpc>
                        <a:spcAft>
                          <a:spcPts val="0"/>
                        </a:spcAft>
                      </a:pP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609744613"/>
                  </a:ext>
                </a:extLst>
              </a:tr>
              <a:tr h="1955600">
                <a:tc>
                  <a:txBody>
                    <a:bodyPr/>
                    <a:lstStyle/>
                    <a:p>
                      <a:pPr algn="r" rtl="1">
                        <a:lnSpc>
                          <a:spcPct val="150000"/>
                        </a:lnSpc>
                        <a:spcAft>
                          <a:spcPts val="0"/>
                        </a:spcAft>
                      </a:pPr>
                      <a:r>
                        <a:rPr lang="he-IL" sz="2200" dirty="0">
                          <a:solidFill>
                            <a:srgbClr val="CC3300"/>
                          </a:solidFill>
                          <a:effectLst/>
                        </a:rPr>
                        <a:t>תשובה מצופה</a:t>
                      </a:r>
                      <a:endParaRPr lang="en-US" sz="2200" dirty="0">
                        <a:solidFill>
                          <a:srgbClr val="CC33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r" rtl="1">
                        <a:lnSpc>
                          <a:spcPct val="150000"/>
                        </a:lnSpc>
                        <a:spcAft>
                          <a:spcPts val="0"/>
                        </a:spcAft>
                      </a:pPr>
                      <a:endParaRPr lang="he-IL"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0"/>
                        </a:spcAft>
                      </a:pPr>
                      <a:endParaRPr lang="he-IL"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0"/>
                        </a:spcAft>
                      </a:pP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963167765"/>
                  </a:ext>
                </a:extLst>
              </a:tr>
              <a:tr h="957923">
                <a:tc>
                  <a:txBody>
                    <a:bodyPr/>
                    <a:lstStyle/>
                    <a:p>
                      <a:pPr algn="r" rtl="1">
                        <a:lnSpc>
                          <a:spcPct val="150000"/>
                        </a:lnSpc>
                        <a:spcAft>
                          <a:spcPts val="0"/>
                        </a:spcAft>
                      </a:pPr>
                      <a:r>
                        <a:rPr lang="he-IL" sz="2200" dirty="0">
                          <a:solidFill>
                            <a:srgbClr val="CC3300"/>
                          </a:solidFill>
                          <a:effectLst/>
                        </a:rPr>
                        <a:t>מידע במשימה</a:t>
                      </a:r>
                      <a:endParaRPr lang="en-US" sz="2200" dirty="0">
                        <a:solidFill>
                          <a:srgbClr val="CC33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r" rtl="1">
                        <a:lnSpc>
                          <a:spcPct val="150000"/>
                        </a:lnSpc>
                        <a:spcAft>
                          <a:spcPts val="0"/>
                        </a:spcAft>
                      </a:pP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745442422"/>
                  </a:ext>
                </a:extLst>
              </a:tr>
              <a:tr h="499679">
                <a:tc>
                  <a:txBody>
                    <a:bodyPr/>
                    <a:lstStyle/>
                    <a:p>
                      <a:pPr algn="r" rtl="1">
                        <a:lnSpc>
                          <a:spcPct val="150000"/>
                        </a:lnSpc>
                        <a:spcAft>
                          <a:spcPts val="0"/>
                        </a:spcAft>
                      </a:pPr>
                      <a:r>
                        <a:rPr lang="he-IL" sz="2200" dirty="0">
                          <a:solidFill>
                            <a:srgbClr val="CC3300"/>
                          </a:solidFill>
                          <a:effectLst/>
                        </a:rPr>
                        <a:t>ידע נוסף</a:t>
                      </a:r>
                      <a:endParaRPr lang="en-US" sz="2200" dirty="0">
                        <a:solidFill>
                          <a:srgbClr val="CC33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r" rtl="1">
                        <a:lnSpc>
                          <a:spcPct val="150000"/>
                        </a:lnSpc>
                        <a:spcAft>
                          <a:spcPts val="0"/>
                        </a:spcAft>
                      </a:pP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998093073"/>
                  </a:ext>
                </a:extLst>
              </a:tr>
              <a:tr h="499679">
                <a:tc>
                  <a:txBody>
                    <a:bodyPr/>
                    <a:lstStyle/>
                    <a:p>
                      <a:pPr algn="r" rtl="1">
                        <a:lnSpc>
                          <a:spcPct val="150000"/>
                        </a:lnSpc>
                        <a:spcAft>
                          <a:spcPts val="0"/>
                        </a:spcAft>
                      </a:pPr>
                      <a:r>
                        <a:rPr lang="he-IL" sz="2200" dirty="0">
                          <a:solidFill>
                            <a:srgbClr val="CC3300"/>
                          </a:solidFill>
                          <a:effectLst/>
                        </a:rPr>
                        <a:t>פעולות</a:t>
                      </a:r>
                      <a:endParaRPr lang="en-US" sz="2200" dirty="0">
                        <a:solidFill>
                          <a:srgbClr val="CC33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r" rtl="1">
                        <a:lnSpc>
                          <a:spcPct val="150000"/>
                        </a:lnSpc>
                        <a:spcAft>
                          <a:spcPts val="0"/>
                        </a:spcAft>
                      </a:pP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850473361"/>
                  </a:ext>
                </a:extLst>
              </a:tr>
            </a:tbl>
          </a:graphicData>
        </a:graphic>
      </p:graphicFrame>
      <p:sp>
        <p:nvSpPr>
          <p:cNvPr id="5" name="TextBox 4"/>
          <p:cNvSpPr txBox="1"/>
          <p:nvPr/>
        </p:nvSpPr>
        <p:spPr>
          <a:xfrm>
            <a:off x="1" y="1588924"/>
            <a:ext cx="6989894" cy="1015663"/>
          </a:xfrm>
          <a:prstGeom prst="rect">
            <a:avLst/>
          </a:prstGeom>
          <a:noFill/>
        </p:spPr>
        <p:txBody>
          <a:bodyPr wrap="square" rtlCol="1">
            <a:spAutoFit/>
          </a:bodyPr>
          <a:lstStyle/>
          <a:p>
            <a:pPr>
              <a:lnSpc>
                <a:spcPct val="150000"/>
              </a:lnSpc>
            </a:pPr>
            <a:r>
              <a:rPr lang="he-IL" sz="2000" b="1" dirty="0">
                <a:solidFill>
                  <a:schemeClr val="bg1"/>
                </a:solidFill>
              </a:rPr>
              <a:t>במה עוסקת המשימה? </a:t>
            </a:r>
            <a:r>
              <a:rPr lang="he-IL" sz="2000" dirty="0">
                <a:solidFill>
                  <a:schemeClr val="bg1"/>
                </a:solidFill>
              </a:rPr>
              <a:t>(נושא, תופעה, בעיה, דילמה)</a:t>
            </a:r>
            <a:br>
              <a:rPr lang="he-IL" sz="2000" dirty="0">
                <a:solidFill>
                  <a:schemeClr val="bg1"/>
                </a:solidFill>
              </a:rPr>
            </a:br>
            <a:r>
              <a:rPr lang="he-IL" sz="2000" b="1" dirty="0">
                <a:solidFill>
                  <a:schemeClr val="bg1"/>
                </a:solidFill>
              </a:rPr>
              <a:t>מהם רכיבי המשימה? </a:t>
            </a:r>
            <a:r>
              <a:rPr lang="he-IL" sz="2000" dirty="0">
                <a:solidFill>
                  <a:schemeClr val="bg1"/>
                </a:solidFill>
              </a:rPr>
              <a:t>(קטע טקסט, ייצוגים חזותיים, סעיפים/ שאלות)</a:t>
            </a:r>
            <a:endParaRPr lang="en-US" sz="2000" dirty="0">
              <a:solidFill>
                <a:schemeClr val="bg1"/>
              </a:solidFill>
            </a:endParaRPr>
          </a:p>
        </p:txBody>
      </p:sp>
      <p:sp>
        <p:nvSpPr>
          <p:cNvPr id="6" name="TextBox 5"/>
          <p:cNvSpPr txBox="1"/>
          <p:nvPr/>
        </p:nvSpPr>
        <p:spPr>
          <a:xfrm>
            <a:off x="77647" y="2575381"/>
            <a:ext cx="6912247" cy="1938992"/>
          </a:xfrm>
          <a:prstGeom prst="rect">
            <a:avLst/>
          </a:prstGeom>
          <a:noFill/>
        </p:spPr>
        <p:txBody>
          <a:bodyPr wrap="square" rtlCol="1">
            <a:spAutoFit/>
          </a:bodyPr>
          <a:lstStyle/>
          <a:p>
            <a:pPr>
              <a:lnSpc>
                <a:spcPct val="150000"/>
              </a:lnSpc>
            </a:pPr>
            <a:r>
              <a:rPr lang="he-IL" sz="2000" b="1" dirty="0">
                <a:solidFill>
                  <a:schemeClr val="bg1"/>
                </a:solidFill>
              </a:rPr>
              <a:t>מהי מילת ההוראה / שאלה בכל אחת מהשאלות? </a:t>
            </a:r>
            <a:endParaRPr lang="he-IL" sz="2000" b="1" dirty="0"/>
          </a:p>
          <a:p>
            <a:pPr>
              <a:lnSpc>
                <a:spcPct val="150000"/>
              </a:lnSpc>
            </a:pPr>
            <a:r>
              <a:rPr lang="he-IL" sz="2000" b="1" dirty="0">
                <a:solidFill>
                  <a:schemeClr val="bg1"/>
                </a:solidFill>
              </a:rPr>
              <a:t>מה סוג התשובה שעליכם להשיב לכל אחת מהשאלות? </a:t>
            </a:r>
            <a:br>
              <a:rPr lang="he-IL" sz="2000" b="1" dirty="0">
                <a:solidFill>
                  <a:schemeClr val="bg1"/>
                </a:solidFill>
              </a:rPr>
            </a:br>
            <a:r>
              <a:rPr lang="he-IL" sz="2000" dirty="0">
                <a:solidFill>
                  <a:schemeClr val="bg1"/>
                </a:solidFill>
              </a:rPr>
              <a:t>תיאור / השוואה / קשר/ השפעה/ מסקנה / הנמקה / הסבר /</a:t>
            </a:r>
            <a:br>
              <a:rPr lang="he-IL" sz="2000" dirty="0">
                <a:solidFill>
                  <a:schemeClr val="bg1"/>
                </a:solidFill>
              </a:rPr>
            </a:br>
            <a:r>
              <a:rPr lang="he-IL" sz="2000" dirty="0">
                <a:solidFill>
                  <a:schemeClr val="bg1"/>
                </a:solidFill>
              </a:rPr>
              <a:t>המלצה /טיעון </a:t>
            </a:r>
            <a:endParaRPr lang="he-IL" dirty="0"/>
          </a:p>
        </p:txBody>
      </p:sp>
      <p:sp>
        <p:nvSpPr>
          <p:cNvPr id="7" name="TextBox 6"/>
          <p:cNvSpPr txBox="1"/>
          <p:nvPr/>
        </p:nvSpPr>
        <p:spPr>
          <a:xfrm>
            <a:off x="77647" y="4551328"/>
            <a:ext cx="6927742" cy="1015663"/>
          </a:xfrm>
          <a:prstGeom prst="rect">
            <a:avLst/>
          </a:prstGeom>
          <a:noFill/>
        </p:spPr>
        <p:txBody>
          <a:bodyPr wrap="square" rtlCol="1">
            <a:spAutoFit/>
          </a:bodyPr>
          <a:lstStyle/>
          <a:p>
            <a:pPr>
              <a:lnSpc>
                <a:spcPct val="150000"/>
              </a:lnSpc>
            </a:pPr>
            <a:r>
              <a:rPr lang="he-IL" sz="2000" b="1" dirty="0">
                <a:solidFill>
                  <a:schemeClr val="bg1"/>
                </a:solidFill>
              </a:rPr>
              <a:t>איזה מידע ברכיבי המשימה יסייע לך להשיב לכל אחת מהשאלות? </a:t>
            </a:r>
            <a:r>
              <a:rPr lang="en-US" sz="2000" b="1" dirty="0">
                <a:solidFill>
                  <a:schemeClr val="bg1"/>
                </a:solidFill>
              </a:rPr>
              <a:t/>
            </a:r>
            <a:br>
              <a:rPr lang="en-US" sz="2000" b="1" dirty="0">
                <a:solidFill>
                  <a:schemeClr val="bg1"/>
                </a:solidFill>
              </a:rPr>
            </a:br>
            <a:r>
              <a:rPr lang="he-IL" sz="2000" dirty="0">
                <a:solidFill>
                  <a:schemeClr val="bg1"/>
                </a:solidFill>
              </a:rPr>
              <a:t>(טקסט, ייצוגים חזותיים, שאלות)</a:t>
            </a:r>
            <a:endParaRPr lang="he-IL" sz="2000" dirty="0"/>
          </a:p>
        </p:txBody>
      </p:sp>
      <p:sp>
        <p:nvSpPr>
          <p:cNvPr id="8" name="TextBox 7"/>
          <p:cNvSpPr txBox="1"/>
          <p:nvPr/>
        </p:nvSpPr>
        <p:spPr>
          <a:xfrm>
            <a:off x="77647" y="5587478"/>
            <a:ext cx="6927742" cy="400110"/>
          </a:xfrm>
          <a:prstGeom prst="rect">
            <a:avLst/>
          </a:prstGeom>
          <a:noFill/>
        </p:spPr>
        <p:txBody>
          <a:bodyPr wrap="square" rtlCol="1">
            <a:spAutoFit/>
          </a:bodyPr>
          <a:lstStyle/>
          <a:p>
            <a:r>
              <a:rPr lang="he-IL" sz="2000" b="1" dirty="0">
                <a:solidFill>
                  <a:schemeClr val="bg1"/>
                </a:solidFill>
              </a:rPr>
              <a:t>איזה ידע נוסף דרוש כדי להשיב לכל אחת מהשאלות?</a:t>
            </a:r>
            <a:endParaRPr lang="he-IL" sz="2400" b="1" dirty="0"/>
          </a:p>
        </p:txBody>
      </p:sp>
      <p:sp>
        <p:nvSpPr>
          <p:cNvPr id="9" name="TextBox 8"/>
          <p:cNvSpPr txBox="1"/>
          <p:nvPr/>
        </p:nvSpPr>
        <p:spPr>
          <a:xfrm>
            <a:off x="77647" y="6148182"/>
            <a:ext cx="6927742" cy="400110"/>
          </a:xfrm>
          <a:prstGeom prst="rect">
            <a:avLst/>
          </a:prstGeom>
          <a:noFill/>
        </p:spPr>
        <p:txBody>
          <a:bodyPr wrap="square" rtlCol="1">
            <a:spAutoFit/>
          </a:bodyPr>
          <a:lstStyle/>
          <a:p>
            <a:r>
              <a:rPr lang="he-IL" sz="2000" b="1" dirty="0">
                <a:solidFill>
                  <a:schemeClr val="bg1"/>
                </a:solidFill>
              </a:rPr>
              <a:t>אלו פעולות יש לבצע כדי להשיב תשובות נכונות ומלאות?</a:t>
            </a:r>
            <a:endParaRPr lang="he-IL" sz="2000" b="1" dirty="0"/>
          </a:p>
        </p:txBody>
      </p:sp>
      <p:sp>
        <p:nvSpPr>
          <p:cNvPr id="10" name="TextBox 9"/>
          <p:cNvSpPr txBox="1"/>
          <p:nvPr/>
        </p:nvSpPr>
        <p:spPr>
          <a:xfrm>
            <a:off x="2790432" y="1002225"/>
            <a:ext cx="2417735" cy="586699"/>
          </a:xfrm>
          <a:prstGeom prst="rect">
            <a:avLst/>
          </a:prstGeom>
          <a:noFill/>
        </p:spPr>
        <p:txBody>
          <a:bodyPr wrap="square" rtlCol="1">
            <a:spAutoFit/>
          </a:bodyPr>
          <a:lstStyle/>
          <a:p>
            <a:pPr>
              <a:lnSpc>
                <a:spcPct val="150000"/>
              </a:lnSpc>
            </a:pPr>
            <a:r>
              <a:rPr lang="he-IL" sz="2400" b="1" dirty="0">
                <a:solidFill>
                  <a:schemeClr val="bg1"/>
                </a:solidFill>
              </a:rPr>
              <a:t>"שאלות פיצוח"</a:t>
            </a:r>
            <a:endParaRPr lang="en-US" sz="2400" b="1" dirty="0">
              <a:solidFill>
                <a:schemeClr val="bg1"/>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18677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319781" y="226014"/>
            <a:ext cx="6552948" cy="685588"/>
          </a:xfrm>
          <a:noFill/>
        </p:spPr>
        <p:txBody>
          <a:bodyPr>
            <a:noAutofit/>
          </a:bodyPr>
          <a:lstStyle/>
          <a:p>
            <a:pPr algn="ctr"/>
            <a:r>
              <a:rPr lang="he-IL" sz="3600" b="1" dirty="0">
                <a:cs typeface="+mn-cs"/>
              </a:rPr>
              <a:t>כלי עזר: טבלת השוואה</a:t>
            </a:r>
          </a:p>
        </p:txBody>
      </p:sp>
      <p:sp>
        <p:nvSpPr>
          <p:cNvPr id="7" name="מציין מיקום תוכן 2"/>
          <p:cNvSpPr>
            <a:spLocks noGrp="1"/>
          </p:cNvSpPr>
          <p:nvPr>
            <p:ph idx="1"/>
          </p:nvPr>
        </p:nvSpPr>
        <p:spPr>
          <a:xfrm>
            <a:off x="1099728" y="2910144"/>
            <a:ext cx="7382254" cy="593556"/>
          </a:xfrm>
        </p:spPr>
        <p:txBody>
          <a:bodyPr>
            <a:noAutofit/>
          </a:bodyPr>
          <a:lstStyle/>
          <a:p>
            <a:pPr marL="0" indent="0">
              <a:lnSpc>
                <a:spcPct val="100000"/>
              </a:lnSpc>
              <a:buNone/>
            </a:pPr>
            <a:r>
              <a:rPr lang="he-IL" b="1" dirty="0" smtClean="0"/>
              <a:t>ארגון הנתונים והסקת מסקנה:</a:t>
            </a:r>
            <a:endParaRPr lang="he-IL" b="1" dirty="0"/>
          </a:p>
        </p:txBody>
      </p:sp>
      <p:pic>
        <p:nvPicPr>
          <p:cNvPr id="4" name="תמונה 3" descr="תבחינים להשוואה וממצאים להשוואה" title="כלי עזר: טבלת השוואה ריקה"/>
          <p:cNvPicPr>
            <a:picLocks noChangeAspect="1"/>
          </p:cNvPicPr>
          <p:nvPr/>
        </p:nvPicPr>
        <p:blipFill>
          <a:blip r:embed="rId2"/>
          <a:stretch>
            <a:fillRect/>
          </a:stretch>
        </p:blipFill>
        <p:spPr>
          <a:xfrm>
            <a:off x="353215" y="884058"/>
            <a:ext cx="8486080" cy="1897110"/>
          </a:xfrm>
          <a:prstGeom prst="rect">
            <a:avLst/>
          </a:prstGeom>
        </p:spPr>
      </p:pic>
      <p:pic>
        <p:nvPicPr>
          <p:cNvPr id="5" name="תמונה 4" descr="תנורי ההיתוך, עבור כל אחד נבדקת טמפרטורת התנור, טמפרטורת ההתכה של הזהב ומסקנה: מצב הצבירה" title="טבלה לארגון הנתונים והסקת מסקנה"/>
          <p:cNvPicPr>
            <a:picLocks noChangeAspect="1"/>
          </p:cNvPicPr>
          <p:nvPr/>
        </p:nvPicPr>
        <p:blipFill>
          <a:blip r:embed="rId3"/>
          <a:stretch>
            <a:fillRect/>
          </a:stretch>
        </p:blipFill>
        <p:spPr>
          <a:xfrm>
            <a:off x="710528" y="3503700"/>
            <a:ext cx="7771454" cy="3211223"/>
          </a:xfrm>
          <a:prstGeom prst="rect">
            <a:avLst/>
          </a:prstGeom>
        </p:spPr>
      </p:pic>
    </p:spTree>
    <p:extLst>
      <p:ext uri="{BB962C8B-B14F-4D97-AF65-F5344CB8AC3E}">
        <p14:creationId xmlns:p14="http://schemas.microsoft.com/office/powerpoint/2010/main" val="1493249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7"/>
            <a:ext cx="7886700" cy="774126"/>
          </a:xfrm>
        </p:spPr>
        <p:txBody>
          <a:bodyPr/>
          <a:lstStyle/>
          <a:p>
            <a:pPr algn="ctr"/>
            <a:r>
              <a:rPr lang="he-IL" dirty="0" smtClean="0">
                <a:cs typeface="+mn-cs"/>
              </a:rPr>
              <a:t>ניסוח משפט מסקנה מנומקת</a:t>
            </a:r>
            <a:endParaRPr lang="he-IL" dirty="0">
              <a:cs typeface="+mn-cs"/>
            </a:endParaRPr>
          </a:p>
        </p:txBody>
      </p:sp>
      <p:pic>
        <p:nvPicPr>
          <p:cNvPr id="4" name="תמונה 3" descr="משלימים את המילים החסרות: מצב הצבירה בתנור היתוך א' יהיה __, כי הטמפרטורה בו (500 מעלות צלזיוס) __ מנקודת ההתכה של הזהב (__ מעלות צלזיוס).&#10;השוו למסקנה שניסחתם במשימה המקדימה. האם הוא שונה? במה?" title="ניסוח משפט מסקנה מנומקת"/>
          <p:cNvPicPr>
            <a:picLocks noChangeAspect="1"/>
          </p:cNvPicPr>
          <p:nvPr/>
        </p:nvPicPr>
        <p:blipFill>
          <a:blip r:embed="rId2"/>
          <a:stretch>
            <a:fillRect/>
          </a:stretch>
        </p:blipFill>
        <p:spPr>
          <a:xfrm>
            <a:off x="190865" y="1517206"/>
            <a:ext cx="8762269" cy="1960511"/>
          </a:xfrm>
          <a:prstGeom prst="rect">
            <a:avLst/>
          </a:prstGeom>
        </p:spPr>
      </p:pic>
    </p:spTree>
    <p:extLst>
      <p:ext uri="{BB962C8B-B14F-4D97-AF65-F5344CB8AC3E}">
        <p14:creationId xmlns:p14="http://schemas.microsoft.com/office/powerpoint/2010/main" val="1604800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0" y="-15622"/>
            <a:ext cx="7610058" cy="1074604"/>
          </a:xfrm>
        </p:spPr>
        <p:txBody>
          <a:bodyPr>
            <a:noAutofit/>
          </a:bodyPr>
          <a:lstStyle/>
          <a:p>
            <a:pPr algn="r"/>
            <a:r>
              <a:rPr lang="he-IL" sz="3200" b="1" dirty="0">
                <a:cs typeface="+mn-cs"/>
              </a:rPr>
              <a:t>הערכה </a:t>
            </a:r>
            <a:r>
              <a:rPr lang="he-IL" sz="3200" b="1" dirty="0" smtClean="0">
                <a:cs typeface="+mn-cs"/>
              </a:rPr>
              <a:t>ושיפור: </a:t>
            </a:r>
            <a:r>
              <a:rPr lang="en-US" sz="3200" b="1" dirty="0" smtClean="0">
                <a:cs typeface="+mn-cs"/>
              </a:rPr>
              <a:t/>
            </a:r>
            <a:br>
              <a:rPr lang="en-US" sz="3200" b="1" dirty="0" smtClean="0">
                <a:cs typeface="+mn-cs"/>
              </a:rPr>
            </a:br>
            <a:r>
              <a:rPr lang="he-IL" sz="2000" b="1" dirty="0" smtClean="0">
                <a:cs typeface="+mn-cs"/>
              </a:rPr>
              <a:t>חיזרו לתשובות שניסחתם במשימה המקדימה ותקנו אותן על פי הצורך, בעזרת  בעזרת כרטיס הניווט הבא:</a:t>
            </a:r>
            <a:endParaRPr lang="he-IL" sz="2000" b="1" dirty="0">
              <a:cs typeface="+mn-cs"/>
            </a:endParaRPr>
          </a:p>
        </p:txBody>
      </p:sp>
      <p:pic>
        <p:nvPicPr>
          <p:cNvPr id="4" name="תמונה 3" descr="אייקון הערכה ושיפור"/>
          <p:cNvPicPr/>
          <p:nvPr/>
        </p:nvPicPr>
        <p:blipFill>
          <a:blip r:embed="rId2" cstate="print">
            <a:extLst>
              <a:ext uri="{28A0092B-C50C-407E-A947-70E740481C1C}">
                <a14:useLocalDpi xmlns:a14="http://schemas.microsoft.com/office/drawing/2010/main" val="0"/>
              </a:ext>
            </a:extLst>
          </a:blip>
          <a:stretch>
            <a:fillRect/>
          </a:stretch>
        </p:blipFill>
        <p:spPr>
          <a:xfrm>
            <a:off x="7610058" y="-85929"/>
            <a:ext cx="1322711" cy="1636294"/>
          </a:xfrm>
          <a:prstGeom prst="rect">
            <a:avLst/>
          </a:prstGeom>
        </p:spPr>
      </p:pic>
      <p:pic>
        <p:nvPicPr>
          <p:cNvPr id="3" name="תמונה 2" title="כרטיס ניווט לניסוח תשובת מסקנה"/>
          <p:cNvPicPr>
            <a:picLocks noChangeAspect="1"/>
          </p:cNvPicPr>
          <p:nvPr/>
        </p:nvPicPr>
        <p:blipFill>
          <a:blip r:embed="rId3"/>
          <a:stretch>
            <a:fillRect/>
          </a:stretch>
        </p:blipFill>
        <p:spPr>
          <a:xfrm>
            <a:off x="884651" y="1073972"/>
            <a:ext cx="7045145" cy="5687456"/>
          </a:xfrm>
          <a:prstGeom prst="rect">
            <a:avLst/>
          </a:prstGeom>
        </p:spPr>
      </p:pic>
    </p:spTree>
    <p:extLst>
      <p:ext uri="{BB962C8B-B14F-4D97-AF65-F5344CB8AC3E}">
        <p14:creationId xmlns:p14="http://schemas.microsoft.com/office/powerpoint/2010/main" val="1995992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82155" y="752583"/>
            <a:ext cx="7886700" cy="1325563"/>
          </a:xfrm>
        </p:spPr>
        <p:txBody>
          <a:bodyPr>
            <a:normAutofit/>
          </a:bodyPr>
          <a:lstStyle/>
          <a:p>
            <a:pPr algn="ctr"/>
            <a:r>
              <a:rPr lang="he-IL" sz="4800" dirty="0">
                <a:cs typeface="+mn-cs"/>
              </a:rPr>
              <a:t>נעבור לתרגול הכלים שלמדנו</a:t>
            </a:r>
          </a:p>
        </p:txBody>
      </p:sp>
      <p:pic>
        <p:nvPicPr>
          <p:cNvPr id="4" name="מציין מיקום תוכן 3" descr="אייקון תרגול"/>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47754" y="2722679"/>
            <a:ext cx="2155502" cy="2538104"/>
          </a:xfrm>
        </p:spPr>
      </p:pic>
    </p:spTree>
    <p:extLst>
      <p:ext uri="{BB962C8B-B14F-4D97-AF65-F5344CB8AC3E}">
        <p14:creationId xmlns:p14="http://schemas.microsoft.com/office/powerpoint/2010/main" val="126691676"/>
      </p:ext>
    </p:extLst>
  </p:cSld>
  <p:clrMapOvr>
    <a:masterClrMapping/>
  </p:clrMapOvr>
</p:sld>
</file>

<file path=ppt/theme/theme1.xml><?xml version="1.0" encoding="utf-8"?>
<a:theme xmlns:a="http://schemas.openxmlformats.org/drawingml/2006/main" name="Office Theme">
  <a:themeElements>
    <a:clrScheme name="ערכת נושא Offic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ערכת נושא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1113</TotalTime>
  <Words>518</Words>
  <Application>Microsoft Office PowerPoint</Application>
  <PresentationFormat>On-screen Show (4:3)</PresentationFormat>
  <Paragraphs>119</Paragraphs>
  <Slides>16</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מצגת מורה:  "פיצוח" שאלת מסקנה מנומקת</vt:lpstr>
      <vt:lpstr>משימה מקדימה: התכת זהב</vt:lpstr>
      <vt:lpstr>משוב עצמי (רפלקציה)</vt:lpstr>
      <vt:lpstr>המשגה : כלי עזר לשיפור הלמידה</vt:lpstr>
      <vt:lpstr>כלי עזר: כלי ל"פיצוח שאלה"</vt:lpstr>
      <vt:lpstr>כלי עזר: טבלת השוואה</vt:lpstr>
      <vt:lpstr>ניסוח משפט מסקנה מנומקת</vt:lpstr>
      <vt:lpstr>הערכה ושיפור:  חיזרו לתשובות שניסחתם במשימה המקדימה ותקנו אותן על פי הצורך, בעזרת  בעזרת כרטיס הניווט הבא:</vt:lpstr>
      <vt:lpstr>נעבור לתרגול הכלים שלמדנו</vt:lpstr>
      <vt:lpstr>משימת תרגול</vt:lpstr>
      <vt:lpstr>מה למדתם?</vt:lpstr>
      <vt:lpstr>מה למדתם</vt:lpstr>
      <vt:lpstr>משימת יישום + הערכה</vt:lpstr>
      <vt:lpstr>הערכה עצמית או הערכת עמיתים</vt:lpstr>
      <vt:lpstr>משוב מעצב למידה</vt:lpstr>
      <vt:lpstr>צפייה בסרטון: התכת זכוכית</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פיצוח שאלת מסקנה מנומקת</dc:title>
  <dc:creator>Admin</dc:creator>
  <cp:lastModifiedBy>Windows User</cp:lastModifiedBy>
  <cp:revision>122</cp:revision>
  <dcterms:created xsi:type="dcterms:W3CDTF">2020-03-05T01:24:47Z</dcterms:created>
  <dcterms:modified xsi:type="dcterms:W3CDTF">2020-09-13T06:53:00Z</dcterms:modified>
</cp:coreProperties>
</file>