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424" r:id="rId2"/>
    <p:sldId id="421" r:id="rId3"/>
    <p:sldId id="397" r:id="rId4"/>
    <p:sldId id="403" r:id="rId5"/>
    <p:sldId id="401" r:id="rId6"/>
    <p:sldId id="384" r:id="rId7"/>
    <p:sldId id="411" r:id="rId8"/>
    <p:sldId id="404" r:id="rId9"/>
    <p:sldId id="405" r:id="rId10"/>
    <p:sldId id="429" r:id="rId11"/>
    <p:sldId id="410" r:id="rId12"/>
    <p:sldId id="413" r:id="rId13"/>
    <p:sldId id="432" r:id="rId14"/>
    <p:sldId id="415" r:id="rId15"/>
    <p:sldId id="425" r:id="rId16"/>
    <p:sldId id="417" r:id="rId17"/>
    <p:sldId id="428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226" autoAdjust="0"/>
    <p:restoredTop sz="94419" autoAdjust="0"/>
  </p:normalViewPr>
  <p:slideViewPr>
    <p:cSldViewPr>
      <p:cViewPr varScale="1">
        <p:scale>
          <a:sx n="109" d="100"/>
          <a:sy n="109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3E09ED1-6602-4084-B72D-C986DF7B473C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AF960CE-F084-4267-9CA8-C78DE36ECF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60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13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825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40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4947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38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1121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689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20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1821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76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58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152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6160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90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073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14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88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00CC"/>
                </a:solidFill>
              </a:rPr>
              <a:t>41</a:t>
            </a:r>
            <a:endParaRPr lang="he-IL" dirty="0">
              <a:solidFill>
                <a:srgbClr val="0000CC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0121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64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821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24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7033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39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3631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11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4833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58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2205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12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960CE-F084-4267-9CA8-C78DE36ECF3E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232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863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138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722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504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151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25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734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100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141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826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659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AD252-46FF-4804-AB64-9EDEEA8E3102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AA6F2-B9F5-46FF-8D55-8D4E0C83A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02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ing-with-eran.com/israel-nature-pocket-guide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hyperlink" Target="http://www.wildflowers.co.il/hebrew/" TargetMode="External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hyperlink" Target="http://www.wildflowers.co.il/kkl/" TargetMode="External"/><Relationship Id="rId4" Type="http://schemas.openxmlformats.org/officeDocument/2006/relationships/image" Target="../media/image27.png"/><Relationship Id="rId9" Type="http://schemas.openxmlformats.org/officeDocument/2006/relationships/image" Target="../media/image31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uENfPrBPSyg&amp;feature=youtu.be" TargetMode="External"/><Relationship Id="rId3" Type="http://schemas.openxmlformats.org/officeDocument/2006/relationships/image" Target="../media/image32.jpeg"/><Relationship Id="rId7" Type="http://schemas.openxmlformats.org/officeDocument/2006/relationships/hyperlink" Target="https://www.yardbirds.org.il/assets/userfiles/eBirdApp2021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ardbirds.org.il/assets/userfiles/_D7_93_D7_99_D7_95_D7_95_D7_97_%20-%20Copy%201.pdf" TargetMode="External"/><Relationship Id="rId5" Type="http://schemas.openxmlformats.org/officeDocument/2006/relationships/hyperlink" Target="https://www.yardbirds.org.il/assets/userfiles/_D7_93_D7_99_D7_95_D7_95_D7_97_.pdf" TargetMode="External"/><Relationship Id="rId4" Type="http://schemas.openxmlformats.org/officeDocument/2006/relationships/image" Target="../media/image3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252536" y="980728"/>
            <a:ext cx="3672408" cy="1470025"/>
          </a:xfrm>
        </p:spPr>
        <p:txBody>
          <a:bodyPr/>
          <a:lstStyle/>
          <a:p>
            <a:r>
              <a:rPr lang="he-IL" b="1" dirty="0" smtClean="0">
                <a:solidFill>
                  <a:schemeClr val="bg1"/>
                </a:solidFill>
              </a:rPr>
              <a:t>חקר בסביבה</a:t>
            </a:r>
            <a:endParaRPr lang="he-IL" b="1" dirty="0">
              <a:solidFill>
                <a:schemeClr val="bg1"/>
              </a:solidFill>
            </a:endParaRPr>
          </a:p>
        </p:txBody>
      </p:sp>
      <p:pic>
        <p:nvPicPr>
          <p:cNvPr id="10" name="תמונה 9" descr="לוגו משרד החינוך המזכירות הפדגוגית אגף מדעים הפיקוח על הוראת מדע וטכנולוגיה&#10;לוגו מרכז מורים ארצי למדע וטכנולוגיה בחטיבת הביניים&#10;לוגו מכון ויצמן למדע המחלקה להוראת המדעים&#10;לוגו החברה להגנת הטבע מרכז הצפרות הישראלי&#10;לוגו קרן הדוכיפת מבית החברה להגנת הטבע" title="לוגואים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97" y="319283"/>
            <a:ext cx="7488832" cy="102067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1559" y="1409179"/>
            <a:ext cx="768567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/>
              <a:t>חקר בסביבה</a:t>
            </a:r>
          </a:p>
          <a:p>
            <a:pPr algn="ctr"/>
            <a:r>
              <a:rPr lang="he-IL" sz="2800" b="1" dirty="0" smtClean="0"/>
              <a:t>כלי עזר ואפליקציות למדידה ותצפית</a:t>
            </a:r>
            <a:endParaRPr lang="he-IL" sz="2800" b="1" dirty="0"/>
          </a:p>
        </p:txBody>
      </p:sp>
      <p:pic>
        <p:nvPicPr>
          <p:cNvPr id="1028" name="Picture 4" descr="http://img2.timg.co.il/forums/1_163329024.jpg" title="&quot;&quot;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34854" y="2745853"/>
            <a:ext cx="3908565" cy="3117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3923928" y="5387975"/>
            <a:ext cx="3672408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 smtClean="0">
                <a:solidFill>
                  <a:schemeClr val="bg1"/>
                </a:solidFill>
              </a:rPr>
              <a:t>מדידות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5918" y="5964864"/>
            <a:ext cx="77768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מעודכן ל2021. כדאי להתעדכן כל שנה כי האפליקציות משתנות ומתווספות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2796257" y="6334196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אוגדן חקר ציפורים </a:t>
            </a:r>
            <a:r>
              <a:rPr lang="he-I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וסביבה 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– </a:t>
            </a:r>
            <a:r>
              <a:rPr lang="he-I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מצגת כיתה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282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דידת</a:t>
            </a:r>
            <a:r>
              <a:rPr lang="he-IL" dirty="0" smtClean="0"/>
              <a:t> כיוון הרוח</a:t>
            </a:r>
            <a:endParaRPr lang="en-US" dirty="0"/>
          </a:p>
        </p:txBody>
      </p:sp>
      <p:pic>
        <p:nvPicPr>
          <p:cNvPr id="2" name="תמונה 1" title="תצלום שרוול רוח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899434"/>
            <a:ext cx="2664296" cy="2664296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3059832" y="2127920"/>
            <a:ext cx="536408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rgbClr val="C00000"/>
                </a:solidFill>
              </a:rPr>
              <a:t>מדידת כיוון הרוח</a:t>
            </a:r>
          </a:p>
          <a:p>
            <a:r>
              <a:rPr lang="he-IL" sz="2800" dirty="0"/>
              <a:t>בודקים על פי רוחות השמיים: מהיכן מגיעה הרוח. ניתן </a:t>
            </a:r>
            <a:r>
              <a:rPr lang="he-IL" sz="2800" dirty="0" smtClean="0"/>
              <a:t>לבדוק את כיון הרווח בעזרת שרוול רוח, או לזרות חול מכף היד, </a:t>
            </a:r>
            <a:r>
              <a:rPr lang="he-IL" sz="2800" dirty="0"/>
              <a:t>או להחזיק חוט ולראות </a:t>
            </a:r>
            <a:r>
              <a:rPr lang="he-IL" sz="2800" b="1" dirty="0"/>
              <a:t>מאין </a:t>
            </a:r>
            <a:r>
              <a:rPr lang="he-IL" sz="2800" b="1" dirty="0" smtClean="0"/>
              <a:t>מגיעה </a:t>
            </a:r>
            <a:r>
              <a:rPr lang="he-IL" sz="2800" dirty="0" smtClean="0"/>
              <a:t>הרוח </a:t>
            </a:r>
            <a:r>
              <a:rPr lang="he-IL" sz="2800" dirty="0"/>
              <a:t>שמעיפה </a:t>
            </a:r>
            <a:r>
              <a:rPr lang="he-IL" sz="2800" dirty="0" smtClean="0"/>
              <a:t>אותם.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dirty="0" smtClean="0"/>
              <a:t>לבדיקת </a:t>
            </a:r>
            <a:r>
              <a:rPr lang="he-IL" sz="2800" dirty="0"/>
              <a:t>כיוון הרוח ניתן להיעזר </a:t>
            </a:r>
            <a:r>
              <a:rPr lang="he-IL" sz="2800" b="1" dirty="0"/>
              <a:t>באפליקציית מצפן. </a:t>
            </a:r>
            <a:endParaRPr lang="he-IL" sz="3200" b="1" dirty="0"/>
          </a:p>
        </p:txBody>
      </p:sp>
      <p:pic>
        <p:nvPicPr>
          <p:cNvPr id="5" name="תמונה 4" title="&quot;&quot;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4293096"/>
            <a:ext cx="1368152" cy="1863402"/>
          </a:xfrm>
          <a:prstGeom prst="rect">
            <a:avLst/>
          </a:prstGeom>
        </p:spPr>
      </p:pic>
      <p:pic>
        <p:nvPicPr>
          <p:cNvPr id="6" name="Picture 2" title="&quot;&quot;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03509" y="228600"/>
            <a:ext cx="5972398" cy="1377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מלבן 6" title="&quot;&quot;"/>
          <p:cNvSpPr/>
          <p:nvPr/>
        </p:nvSpPr>
        <p:spPr>
          <a:xfrm>
            <a:off x="5335654" y="1184634"/>
            <a:ext cx="1152128" cy="30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83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דידת</a:t>
            </a:r>
            <a:r>
              <a:rPr lang="he-IL" dirty="0" smtClean="0"/>
              <a:t> כיסוי עננות</a:t>
            </a:r>
            <a:endParaRPr lang="en-US" dirty="0"/>
          </a:p>
        </p:txBody>
      </p:sp>
      <p:pic>
        <p:nvPicPr>
          <p:cNvPr id="10" name="Picture 2" title="&quot;&quot;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3069" y="154403"/>
            <a:ext cx="5972398" cy="1377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557330" y="1628800"/>
            <a:ext cx="2844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</a:rPr>
              <a:t>מדידת כיסוי עננות</a:t>
            </a:r>
            <a:endParaRPr lang="he-IL" sz="2800" dirty="0"/>
          </a:p>
        </p:txBody>
      </p:sp>
      <p:sp>
        <p:nvSpPr>
          <p:cNvPr id="8" name="מלבן 7" title="&quot;&quot;"/>
          <p:cNvSpPr/>
          <p:nvPr/>
        </p:nvSpPr>
        <p:spPr>
          <a:xfrm>
            <a:off x="7249249" y="862332"/>
            <a:ext cx="1152128" cy="30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387621" y="2219230"/>
            <a:ext cx="801375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 smtClean="0"/>
              <a:t>יש לחלק </a:t>
            </a:r>
            <a:r>
              <a:rPr lang="he-IL" sz="2800" dirty="0"/>
              <a:t>את השמיים ל- </a:t>
            </a:r>
            <a:r>
              <a:rPr lang="he-IL" sz="2800" dirty="0" smtClean="0"/>
              <a:t>8 גזרות בדומה לעוגה שחתוכה ל-8 פרוסות. לאמוד </a:t>
            </a:r>
            <a:r>
              <a:rPr lang="he-IL" sz="2800" dirty="0"/>
              <a:t>כמה שמיניות מכוסות </a:t>
            </a:r>
            <a:r>
              <a:rPr lang="he-IL" sz="2800" dirty="0" smtClean="0"/>
              <a:t>עננים באופן מלא או חלקי ('להזיז' את העננים כדי שימלאו את השמיניות). האומדן ניתן בשבר: 1/8 </a:t>
            </a:r>
            <a:r>
              <a:rPr lang="en-US" sz="2800" dirty="0" smtClean="0"/>
              <a:t>,</a:t>
            </a:r>
            <a:r>
              <a:rPr lang="he-IL" sz="2800" dirty="0" smtClean="0"/>
              <a:t> 4/8 וכד' </a:t>
            </a:r>
          </a:p>
          <a:p>
            <a:endParaRPr lang="he-IL" sz="2400" dirty="0" smtClean="0"/>
          </a:p>
          <a:p>
            <a:endParaRPr lang="he-IL" sz="2400" dirty="0"/>
          </a:p>
          <a:p>
            <a:endParaRPr lang="he-IL" sz="2400" dirty="0" smtClean="0"/>
          </a:p>
          <a:p>
            <a:endParaRPr lang="he-IL" sz="2400" dirty="0"/>
          </a:p>
          <a:p>
            <a:r>
              <a:rPr lang="he-IL" sz="2400" dirty="0"/>
              <a:t> </a:t>
            </a:r>
            <a:endParaRPr lang="he-IL" sz="2400" dirty="0" smtClean="0"/>
          </a:p>
        </p:txBody>
      </p:sp>
      <p:pic>
        <p:nvPicPr>
          <p:cNvPr id="5" name="תמונה 4" title="תצלום עוגה עגולה חתוכה ל-8 חלקים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7704" y="4083242"/>
            <a:ext cx="4184379" cy="262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גדירי</a:t>
            </a:r>
            <a:r>
              <a:rPr lang="he-IL" dirty="0" smtClean="0"/>
              <a:t> טבע ישראלי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75656" y="561037"/>
            <a:ext cx="55446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hlinkClick r:id="rId3"/>
              </a:rPr>
              <a:t>מגדירי טבע ישראלי</a:t>
            </a:r>
            <a:r>
              <a:rPr lang="he-IL" sz="2800" b="1" dirty="0" smtClean="0"/>
              <a:t>- עברית</a:t>
            </a:r>
            <a:endParaRPr lang="he-IL" sz="2800" b="1" dirty="0"/>
          </a:p>
        </p:txBody>
      </p:sp>
      <p:pic>
        <p:nvPicPr>
          <p:cNvPr id="1028" name="Picture 4" descr="https://traveling-with-eran.com/wp-content/uploads/2022/01/%D7%9E%D7%92%D7%93%D7%99%D7%A8%D7%99-%D7%9B%D7%99%D7%A1-1.jpeg" title="תצלום מגדירי טבע ישראלי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01397"/>
            <a:ext cx="7560840" cy="567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8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גדיר</a:t>
            </a:r>
            <a:r>
              <a:rPr lang="he-IL" dirty="0" smtClean="0"/>
              <a:t> לדוגמה</a:t>
            </a:r>
            <a:endParaRPr lang="en-US" dirty="0"/>
          </a:p>
        </p:txBody>
      </p:sp>
      <p:pic>
        <p:nvPicPr>
          <p:cNvPr id="2050" name="Picture 2" descr="https://traveling-with-eran.com/wp-content/uploads/2020/10/%D7%9E%D7%92%D7%93%D7%99%D7%A8-%D7%9B%D7%99%D7%A1-3-1024x576.jpeg" title="תצלום דוגמה למגדיר טבע - חרקי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6548"/>
            <a:ext cx="8640960" cy="486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3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גדירי</a:t>
            </a:r>
            <a:r>
              <a:rPr lang="he-IL" baseline="0" dirty="0" smtClean="0"/>
              <a:t> צמחי בר</a:t>
            </a:r>
            <a:endParaRPr lang="en-US" dirty="0"/>
          </a:p>
        </p:txBody>
      </p:sp>
      <p:sp>
        <p:nvSpPr>
          <p:cNvPr id="6" name="מלבן 5"/>
          <p:cNvSpPr/>
          <p:nvPr/>
        </p:nvSpPr>
        <p:spPr>
          <a:xfrm>
            <a:off x="3457288" y="473638"/>
            <a:ext cx="453367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  <a:hlinkClick r:id="rId3"/>
              </a:rPr>
              <a:t>מגדיר צמחי בר באתר צמח השדה </a:t>
            </a:r>
            <a:r>
              <a:rPr lang="en-US" sz="2400" b="1" dirty="0">
                <a:solidFill>
                  <a:srgbClr val="C00000"/>
                </a:solidFill>
              </a:rPr>
              <a:t/>
            </a:r>
            <a:br>
              <a:rPr lang="en-US" sz="2400" b="1" dirty="0">
                <a:solidFill>
                  <a:srgbClr val="C00000"/>
                </a:solidFill>
              </a:rPr>
            </a:br>
            <a:endParaRPr lang="he-IL" dirty="0"/>
          </a:p>
        </p:txBody>
      </p:sp>
      <p:pic>
        <p:nvPicPr>
          <p:cNvPr id="7" name="תמונה 6" title="לוגו צמח השגה קק&quot;ל קרן קיימת לישראל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643" y="366444"/>
            <a:ext cx="2438400" cy="12001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3808" y="2639031"/>
            <a:ext cx="49244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  <a:hlinkClick r:id="rId5"/>
              </a:rPr>
              <a:t>מדריך עצים</a:t>
            </a:r>
            <a:r>
              <a:rPr lang="he-IL" sz="2400" b="1" dirty="0" smtClean="0">
                <a:solidFill>
                  <a:srgbClr val="C00000"/>
                </a:solidFill>
              </a:rPr>
              <a:t> ביערות קק"ל</a:t>
            </a:r>
            <a:endParaRPr lang="he-IL" sz="24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s://www.wildflowers.co.il/hebrew/images/qr_new.png" title="ברקוד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1016916"/>
            <a:ext cx="1102845" cy="1102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chart.apis.google.com/chart?chs=150x150&amp;cht=qr&amp;chld=L|0&amp;chl=http%3A%2F%2Fwww.wildflowers.co.il%2Fkkl%2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47" y="2099565"/>
            <a:ext cx="1001131" cy="100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90044" y="4240782"/>
            <a:ext cx="47009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/>
              <a:t>אפליקציית גוגל </a:t>
            </a:r>
            <a:r>
              <a:rPr lang="en-US" sz="2400" b="1" dirty="0" smtClean="0"/>
              <a:t>lens</a:t>
            </a:r>
            <a:r>
              <a:rPr lang="he-IL" sz="2400" b="1" dirty="0" smtClean="0"/>
              <a:t> לזיהוי צמחים</a:t>
            </a:r>
            <a:endParaRPr lang="he-IL" sz="2400" b="1" dirty="0"/>
          </a:p>
        </p:txBody>
      </p:sp>
      <p:pic>
        <p:nvPicPr>
          <p:cNvPr id="3" name="תמונה 2" title="תצלום של אפליקציית len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3692517"/>
            <a:ext cx="939594" cy="1378071"/>
          </a:xfrm>
          <a:prstGeom prst="rect">
            <a:avLst/>
          </a:prstGeom>
        </p:spPr>
      </p:pic>
      <p:pic>
        <p:nvPicPr>
          <p:cNvPr id="4" name="תמונה 3" title="תצלום של אפליקציית merli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08" y="5377992"/>
            <a:ext cx="925677" cy="128566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01599" y="6020823"/>
            <a:ext cx="6008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/>
              <a:t>אפליקציית </a:t>
            </a:r>
            <a:r>
              <a:rPr lang="he-IL" sz="2400" b="1" dirty="0" err="1" smtClean="0"/>
              <a:t>מרלין</a:t>
            </a:r>
            <a:r>
              <a:rPr lang="he-IL" sz="2400" b="1" dirty="0" smtClean="0"/>
              <a:t> </a:t>
            </a:r>
            <a:r>
              <a:rPr lang="en-US" sz="2400" b="1" dirty="0" smtClean="0"/>
              <a:t>Merlin </a:t>
            </a:r>
            <a:r>
              <a:rPr lang="he-IL" sz="2400" b="1" dirty="0" smtClean="0"/>
              <a:t> לזיהוי ציפורים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309624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א</a:t>
            </a:r>
            <a:r>
              <a:rPr lang="he-IL" dirty="0" err="1" smtClean="0"/>
              <a:t>פליקציית</a:t>
            </a:r>
            <a:r>
              <a:rPr lang="he-IL" dirty="0" smtClean="0"/>
              <a:t> דיווח</a:t>
            </a:r>
            <a:r>
              <a:rPr lang="he-IL" baseline="0" dirty="0" smtClean="0"/>
              <a:t> ציפורים</a:t>
            </a:r>
            <a:endParaRPr lang="en-US" dirty="0"/>
          </a:p>
        </p:txBody>
      </p:sp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3635896" y="640733"/>
            <a:ext cx="48332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spcBef>
                <a:spcPct val="0"/>
              </a:spcBef>
              <a:buFontTx/>
              <a:buNone/>
            </a:pPr>
            <a:r>
              <a:rPr lang="he-IL" altLang="he-IL" sz="2800" b="1" dirty="0" smtClean="0">
                <a:solidFill>
                  <a:srgbClr val="002060"/>
                </a:solidFill>
              </a:rPr>
              <a:t>אפליקציית דיווח ציפורים </a:t>
            </a:r>
            <a:r>
              <a:rPr lang="en-US" altLang="he-IL" sz="2800" b="1" dirty="0" smtClean="0">
                <a:solidFill>
                  <a:srgbClr val="002060"/>
                </a:solidFill>
              </a:rPr>
              <a:t/>
            </a:r>
            <a:br>
              <a:rPr lang="en-US" altLang="he-IL" sz="2800" b="1" dirty="0" smtClean="0">
                <a:solidFill>
                  <a:srgbClr val="002060"/>
                </a:solidFill>
              </a:rPr>
            </a:br>
            <a:r>
              <a:rPr lang="en-US" altLang="he-IL" sz="3600" b="1" dirty="0" err="1" smtClean="0">
                <a:solidFill>
                  <a:srgbClr val="00B050"/>
                </a:solidFill>
              </a:rPr>
              <a:t>e</a:t>
            </a:r>
            <a:r>
              <a:rPr lang="en-US" altLang="he-IL" sz="3600" b="1" dirty="0" err="1" smtClean="0"/>
              <a:t>Bird</a:t>
            </a:r>
            <a:endParaRPr lang="he-IL" altLang="he-IL" sz="3600" b="1" dirty="0"/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477816" y="1698230"/>
            <a:ext cx="541466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1575" dirty="0"/>
              <a:t>1.     </a:t>
            </a:r>
            <a:r>
              <a:rPr lang="he-IL" altLang="he-IL" sz="1575" b="1" dirty="0"/>
              <a:t>הורדה</a:t>
            </a:r>
            <a:r>
              <a:rPr lang="he-IL" altLang="he-IL" sz="1575" dirty="0"/>
              <a:t> - אנא </a:t>
            </a:r>
            <a:r>
              <a:rPr lang="he-IL" altLang="he-IL" sz="1575" dirty="0" smtClean="0"/>
              <a:t>הורידו לסלולרי  מחנות היישומים את האפליקציה</a:t>
            </a:r>
            <a:r>
              <a:rPr lang="he-IL" altLang="he-IL" sz="1575" dirty="0"/>
              <a:t> </a:t>
            </a:r>
            <a:endParaRPr lang="he-IL" altLang="he-IL" sz="1575" b="1" dirty="0"/>
          </a:p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1575" dirty="0" smtClean="0"/>
              <a:t>מחנות היישומים  היא חינמית   </a:t>
            </a:r>
            <a:r>
              <a:rPr lang="en-US" altLang="he-IL" sz="1575" dirty="0" smtClean="0"/>
              <a:t> </a:t>
            </a:r>
            <a:r>
              <a:rPr lang="he-IL" altLang="he-IL" sz="1575" dirty="0" smtClean="0"/>
              <a:t> בפעם הראשונה יש להירשם עם שם משתמש וסיסמא (8 תווים) ולציין אימייל.</a:t>
            </a:r>
          </a:p>
          <a:p>
            <a:pPr rtl="0">
              <a:spcBef>
                <a:spcPct val="0"/>
              </a:spcBef>
              <a:buFontTx/>
              <a:buNone/>
            </a:pPr>
            <a:endParaRPr lang="en-US" altLang="he-IL" sz="1575" dirty="0"/>
          </a:p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1575" dirty="0"/>
              <a:t>2.     </a:t>
            </a:r>
            <a:r>
              <a:rPr lang="he-IL" altLang="he-IL" sz="1575" b="1" dirty="0"/>
              <a:t>הרשמה</a:t>
            </a:r>
            <a:r>
              <a:rPr lang="he-IL" altLang="he-IL" sz="1575" dirty="0"/>
              <a:t> - לאחר ההרשמה והכניסה נפתח מסך הגדרות. יש לוודא שאופן הצגת השמות הוא בעברית (לא שם מדעי) ובשפה </a:t>
            </a:r>
            <a:r>
              <a:rPr lang="en-US" altLang="he-IL" sz="1575" dirty="0"/>
              <a:t>Hebrew</a:t>
            </a:r>
            <a:endParaRPr lang="he-IL" altLang="he-IL" sz="1575" dirty="0"/>
          </a:p>
          <a:p>
            <a:pPr rtl="0">
              <a:spcBef>
                <a:spcPct val="0"/>
              </a:spcBef>
              <a:buFontTx/>
              <a:buNone/>
            </a:pPr>
            <a:r>
              <a:rPr lang="he-IL" altLang="he-IL" sz="1575" dirty="0"/>
              <a:t>תגיעו למסך התחלה תצפית חדשה </a:t>
            </a:r>
          </a:p>
        </p:txBody>
      </p:sp>
      <p:pic>
        <p:nvPicPr>
          <p:cNvPr id="5" name="תמונה 4" title="תצלום של אייקון eBir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640"/>
            <a:ext cx="1282005" cy="1282005"/>
          </a:xfrm>
          <a:prstGeom prst="rect">
            <a:avLst/>
          </a:prstGeom>
        </p:spPr>
      </p:pic>
      <p:pic>
        <p:nvPicPr>
          <p:cNvPr id="2" name="תמונה 1" title="תצלום מסך טלפון של האפליקצייה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15" y="1988840"/>
            <a:ext cx="2259955" cy="37887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1720" y="3872863"/>
            <a:ext cx="698477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endParaRPr lang="he-IL" dirty="0"/>
          </a:p>
          <a:p>
            <a:r>
              <a:rPr lang="he-IL" u="sng" dirty="0">
                <a:hlinkClick r:id="rId5"/>
              </a:rPr>
              <a:t>הסבר לדיווח באתר </a:t>
            </a:r>
            <a:r>
              <a:rPr lang="he-IL" u="sng" dirty="0" err="1">
                <a:hlinkClick r:id="rId5"/>
              </a:rPr>
              <a:t>איבירד</a:t>
            </a:r>
            <a:r>
              <a:rPr lang="he-IL" u="sng" dirty="0">
                <a:hlinkClick r:id="rId5"/>
              </a:rPr>
              <a:t> - ישראל</a:t>
            </a:r>
            <a:r>
              <a:rPr lang="he-IL" b="1" dirty="0"/>
              <a:t> </a:t>
            </a:r>
            <a:r>
              <a:rPr lang="he-IL" b="1" u="sng" dirty="0">
                <a:hlinkClick r:id="rId6"/>
              </a:rPr>
              <a:t> </a:t>
            </a:r>
            <a:endParaRPr lang="he-IL" dirty="0"/>
          </a:p>
          <a:p>
            <a:r>
              <a:rPr lang="he-IL" dirty="0"/>
              <a:t>   </a:t>
            </a:r>
          </a:p>
          <a:p>
            <a:r>
              <a:rPr lang="he-IL" u="sng" dirty="0">
                <a:hlinkClick r:id="rId7"/>
              </a:rPr>
              <a:t>הסבר להורדה ודיווח </a:t>
            </a:r>
            <a:r>
              <a:rPr lang="he-IL" u="sng" dirty="0" err="1">
                <a:hlinkClick r:id="rId7"/>
              </a:rPr>
              <a:t>באפליקצית</a:t>
            </a:r>
            <a:r>
              <a:rPr lang="he-IL" u="sng" dirty="0">
                <a:hlinkClick r:id="rId7"/>
              </a:rPr>
              <a:t> </a:t>
            </a:r>
            <a:r>
              <a:rPr lang="he-IL" u="sng" dirty="0" err="1">
                <a:hlinkClick r:id="rId7"/>
              </a:rPr>
              <a:t>איבירד</a:t>
            </a:r>
            <a:r>
              <a:rPr lang="he-IL" u="sng" dirty="0">
                <a:hlinkClick r:id="rId7"/>
              </a:rPr>
              <a:t> בסלולרי </a:t>
            </a:r>
            <a:endParaRPr lang="he-IL" dirty="0"/>
          </a:p>
          <a:p>
            <a:r>
              <a:rPr lang="he-IL" dirty="0"/>
              <a:t> </a:t>
            </a:r>
          </a:p>
          <a:p>
            <a:pPr algn="ctr" rtl="0">
              <a:spcBef>
                <a:spcPct val="0"/>
              </a:spcBef>
              <a:buFontTx/>
              <a:buNone/>
            </a:pPr>
            <a:endParaRPr lang="he-IL" altLang="he-IL" dirty="0"/>
          </a:p>
          <a:p>
            <a:pPr algn="ctr" rtl="0">
              <a:spcBef>
                <a:spcPct val="0"/>
              </a:spcBef>
              <a:buFontTx/>
              <a:buNone/>
            </a:pPr>
            <a:r>
              <a:rPr lang="he-IL" altLang="he-IL" dirty="0">
                <a:hlinkClick r:id="rId8"/>
              </a:rPr>
              <a:t>סרטון 2.30 דק</a:t>
            </a:r>
            <a:r>
              <a:rPr lang="he-IL" altLang="he-IL" dirty="0"/>
              <a:t> תלמידים סופרים ומדווחים </a:t>
            </a:r>
            <a:r>
              <a:rPr lang="he-IL" altLang="he-IL" dirty="0" err="1"/>
              <a:t>לאיבירד</a:t>
            </a:r>
            <a:endParaRPr lang="he-IL" altLang="he-IL" dirty="0"/>
          </a:p>
          <a:p>
            <a:pPr algn="ctr" rtl="0">
              <a:spcBef>
                <a:spcPct val="0"/>
              </a:spcBef>
              <a:buFontTx/>
              <a:buNone/>
            </a:pPr>
            <a:endParaRPr lang="he-IL" altLang="he-IL" dirty="0"/>
          </a:p>
          <a:p>
            <a:pPr algn="ctr" rtl="0">
              <a:spcBef>
                <a:spcPct val="0"/>
              </a:spcBef>
              <a:buFontTx/>
              <a:buNone/>
            </a:pPr>
            <a:r>
              <a:rPr lang="he-IL" altLang="he-IL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190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כ</a:t>
            </a:r>
            <a:r>
              <a:rPr lang="he-IL" dirty="0" err="1" smtClean="0"/>
              <a:t>ללים</a:t>
            </a:r>
            <a:r>
              <a:rPr lang="he-IL" dirty="0" smtClean="0"/>
              <a:t> לצילום </a:t>
            </a:r>
            <a:r>
              <a:rPr lang="he-IL" dirty="0" err="1" smtClean="0"/>
              <a:t>בסמרטפון</a:t>
            </a:r>
            <a:endParaRPr lang="en-US" dirty="0"/>
          </a:p>
        </p:txBody>
      </p:sp>
      <p:sp>
        <p:nvSpPr>
          <p:cNvPr id="2" name="מלבן 1"/>
          <p:cNvSpPr/>
          <p:nvPr/>
        </p:nvSpPr>
        <p:spPr>
          <a:xfrm>
            <a:off x="2123728" y="180960"/>
            <a:ext cx="6158108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800" b="1" smtClean="0">
                <a:solidFill>
                  <a:srgbClr val="C00000"/>
                </a:solidFill>
              </a:rPr>
              <a:t>כללים לצילום </a:t>
            </a:r>
            <a:r>
              <a:rPr lang="he-IL" sz="2800" b="1" dirty="0" err="1" smtClean="0">
                <a:solidFill>
                  <a:srgbClr val="C00000"/>
                </a:solidFill>
              </a:rPr>
              <a:t>בסמרטפון</a:t>
            </a:r>
            <a:r>
              <a:rPr lang="he-IL" sz="2800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4" name="מלבן 3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>
                <a:solidFill>
                  <a:schemeClr val="bg1"/>
                </a:solidFill>
              </a:rPr>
              <a:t>תצפית פתוחה בציפורים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pic>
        <p:nvPicPr>
          <p:cNvPr id="6" name="Picture 4" descr="http://i00.i.aliimg.com/wsphoto/v0/32298045720_1/New-Style-Wood-Hard-Back-Wooden-Case-Cover-phone-Cases-for-iphone-6-plus-font-b.jpg" title="תצלום סמארטפון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3274" y="194143"/>
            <a:ext cx="1092014" cy="237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 title="&quot;&quot;"/>
          <p:cNvSpPr txBox="1"/>
          <p:nvPr/>
        </p:nvSpPr>
        <p:spPr>
          <a:xfrm>
            <a:off x="1559558" y="1196752"/>
            <a:ext cx="67222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181552" y="980728"/>
            <a:ext cx="81283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he-IL" sz="2000" b="1" dirty="0" smtClean="0"/>
              <a:t>מיקוד: </a:t>
            </a:r>
            <a:r>
              <a:rPr lang="he-IL" sz="2000" dirty="0" smtClean="0"/>
              <a:t>מקדו </a:t>
            </a:r>
            <a:r>
              <a:rPr lang="he-IL" sz="2000" dirty="0"/>
              <a:t>את נושא הצילום </a:t>
            </a:r>
            <a:r>
              <a:rPr lang="he-IL" sz="2000" dirty="0" smtClean="0"/>
              <a:t>למרכז התמונה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והשאירו "</a:t>
            </a:r>
            <a:r>
              <a:rPr lang="he-IL" sz="2000" dirty="0"/>
              <a:t>אצבע" דמיונית בשוליים של מסגרת </a:t>
            </a:r>
            <a:r>
              <a:rPr lang="he-IL" sz="2000" dirty="0" smtClean="0"/>
              <a:t>הצילום.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he-IL" sz="2000" b="1" dirty="0" smtClean="0"/>
              <a:t>יציבה: </a:t>
            </a:r>
            <a:r>
              <a:rPr lang="he-IL" sz="2000" dirty="0" smtClean="0"/>
              <a:t>צלמו יציב </a:t>
            </a:r>
            <a:r>
              <a:rPr lang="he-IL" sz="2000" dirty="0"/>
              <a:t>בלי להזיז את </a:t>
            </a:r>
            <a:r>
              <a:rPr lang="he-IL" sz="2000" dirty="0" smtClean="0"/>
              <a:t>הידיים - מצמידים את </a:t>
            </a:r>
            <a:r>
              <a:rPr lang="he-IL" sz="2000" dirty="0"/>
              <a:t>המרפקים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למותניים </a:t>
            </a:r>
            <a:r>
              <a:rPr lang="he-IL" sz="2000" dirty="0"/>
              <a:t>ומפסיקים </a:t>
            </a:r>
            <a:r>
              <a:rPr lang="he-IL" sz="2000" dirty="0" smtClean="0"/>
              <a:t>לנשום </a:t>
            </a:r>
            <a:r>
              <a:rPr lang="he-IL" sz="2000" dirty="0"/>
              <a:t>לרגע כאשר לוחצים על </a:t>
            </a:r>
            <a:r>
              <a:rPr lang="he-IL" sz="2000" dirty="0" smtClean="0"/>
              <a:t>לחצן </a:t>
            </a:r>
            <a:r>
              <a:rPr lang="he-IL" sz="2000" dirty="0"/>
              <a:t>הצילום</a:t>
            </a:r>
            <a:r>
              <a:rPr lang="he-IL" sz="2000" dirty="0" smtClean="0"/>
              <a:t>.</a:t>
            </a:r>
            <a:r>
              <a:rPr lang="he-IL" sz="2000" dirty="0"/>
              <a:t> </a:t>
            </a:r>
            <a:endParaRPr lang="he-IL" sz="20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he-IL" sz="2000" b="1" dirty="0" smtClean="0"/>
              <a:t>תאורה: </a:t>
            </a:r>
            <a:r>
              <a:rPr lang="he-IL" sz="2000" dirty="0" smtClean="0"/>
              <a:t>לא </a:t>
            </a:r>
            <a:r>
              <a:rPr lang="he-IL" sz="2000" dirty="0"/>
              <a:t>לצלם מול האור, אחרת התמונה יוצאת </a:t>
            </a:r>
            <a:r>
              <a:rPr lang="he-IL" sz="2000" dirty="0" smtClean="0"/>
              <a:t>חשוכה.</a:t>
            </a:r>
            <a:endParaRPr lang="en-US" sz="20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he-IL" sz="2000" b="1" dirty="0" smtClean="0"/>
              <a:t>חדות (פוקוס)</a:t>
            </a:r>
            <a:r>
              <a:rPr lang="he-IL" sz="2000" dirty="0" smtClean="0"/>
              <a:t>: יש </a:t>
            </a:r>
            <a:r>
              <a:rPr lang="he-IL" sz="2000" dirty="0"/>
              <a:t>מצלמות בהן יש ריבוע קטן בו ניתן להיעזר </a:t>
            </a:r>
            <a:r>
              <a:rPr lang="he-IL" sz="2000" dirty="0" smtClean="0"/>
              <a:t>כדי לפקס את מה שרוצים </a:t>
            </a:r>
            <a:r>
              <a:rPr lang="he-IL" sz="2000" dirty="0"/>
              <a:t>לצלם. אם בריבוע הזה </a:t>
            </a:r>
            <a:r>
              <a:rPr lang="he-IL" sz="2000" dirty="0" smtClean="0"/>
              <a:t>התמונה חדה, אפשר לצלם. כדאי </a:t>
            </a:r>
            <a:r>
              <a:rPr lang="he-IL" sz="2000" dirty="0"/>
              <a:t>לצלם לפחות פעמיים כל תמונה</a:t>
            </a:r>
            <a:r>
              <a:rPr lang="he-IL" sz="2000" dirty="0" smtClean="0"/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he-IL" sz="2000" b="1" dirty="0" smtClean="0"/>
              <a:t>אל תבנו על הזום: </a:t>
            </a:r>
            <a:r>
              <a:rPr lang="he-IL" sz="2000" dirty="0" smtClean="0"/>
              <a:t>בזום דיגיטלי</a:t>
            </a:r>
            <a:r>
              <a:rPr lang="he-IL" sz="2000" dirty="0"/>
              <a:t>, </a:t>
            </a:r>
            <a:r>
              <a:rPr lang="he-IL" sz="2000" dirty="0" smtClean="0"/>
              <a:t>מכשיר </a:t>
            </a:r>
            <a:r>
              <a:rPr lang="he-IL" sz="2000" dirty="0"/>
              <a:t>מרחיק באופן מכאני את הפיקסלים זה מזה, ולא מוסיף מידע </a:t>
            </a:r>
            <a:r>
              <a:rPr lang="he-IL" sz="2000" dirty="0" smtClean="0"/>
              <a:t>לתמונה ולכן קירוב </a:t>
            </a:r>
            <a:r>
              <a:rPr lang="he-IL" sz="2000" dirty="0" err="1" smtClean="0"/>
              <a:t>אוביקט</a:t>
            </a:r>
            <a:r>
              <a:rPr lang="he-IL" sz="2000" dirty="0" smtClean="0"/>
              <a:t> בזום יפגע באיכות התמונה. עדיף לצלם רגיל ואח"כ לחתוך מהתמונה את האזור שמעניין אתכם.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he-IL" sz="2000" b="1" dirty="0" smtClean="0"/>
              <a:t>אל תבנו על הפלאש: </a:t>
            </a:r>
            <a:r>
              <a:rPr lang="he-IL" sz="2000" dirty="0" smtClean="0"/>
              <a:t>אם הפלאש </a:t>
            </a:r>
            <a:r>
              <a:rPr lang="he-IL" sz="2000" dirty="0"/>
              <a:t>הוא פשוט נורה לבנה המפזרת אור בוהק מסביב, אז כנראה שתמונות שתצלמו בתנאי תאורה מוגבלת לא ייצאו </a:t>
            </a:r>
            <a:r>
              <a:rPr lang="he-IL" sz="2000" dirty="0" smtClean="0"/>
              <a:t>איכותיות.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he-IL" sz="2000" b="1" dirty="0" err="1" smtClean="0"/>
              <a:t>נקיון</a:t>
            </a:r>
            <a:r>
              <a:rPr lang="he-IL" sz="2000" b="1" dirty="0" smtClean="0"/>
              <a:t> העדשה: </a:t>
            </a:r>
            <a:r>
              <a:rPr lang="he-IL" sz="2000" dirty="0" smtClean="0"/>
              <a:t>הקפידו להגן על עדשת הצילום ולשמור אותה נקייה.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174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Keep</a:t>
            </a:r>
            <a:r>
              <a:rPr lang="he-IL" dirty="0" smtClean="0"/>
              <a:t> – אפליקציה של </a:t>
            </a:r>
            <a:r>
              <a:rPr lang="en-US" dirty="0" smtClean="0"/>
              <a:t>google</a:t>
            </a:r>
            <a:endParaRPr lang="en-US" dirty="0"/>
          </a:p>
        </p:txBody>
      </p:sp>
      <p:sp>
        <p:nvSpPr>
          <p:cNvPr id="2" name="מלבן 1"/>
          <p:cNvSpPr/>
          <p:nvPr/>
        </p:nvSpPr>
        <p:spPr>
          <a:xfrm>
            <a:off x="1653052" y="380120"/>
            <a:ext cx="666336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Keep</a:t>
            </a:r>
            <a:r>
              <a:rPr lang="he-IL" sz="3200" b="1" dirty="0" smtClean="0">
                <a:solidFill>
                  <a:srgbClr val="C00000"/>
                </a:solidFill>
              </a:rPr>
              <a:t> – אפליקציה של </a:t>
            </a:r>
            <a:r>
              <a:rPr lang="en-US" sz="3200" b="1" dirty="0" smtClean="0">
                <a:solidFill>
                  <a:srgbClr val="C00000"/>
                </a:solidFill>
              </a:rPr>
              <a:t>google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he-IL" sz="2400" b="1" dirty="0" smtClean="0">
                <a:solidFill>
                  <a:srgbClr val="C00000"/>
                </a:solidFill>
              </a:rPr>
              <a:t>אפליקציית </a:t>
            </a:r>
            <a:r>
              <a:rPr lang="he-IL" sz="2400" b="1" dirty="0">
                <a:solidFill>
                  <a:srgbClr val="C00000"/>
                </a:solidFill>
              </a:rPr>
              <a:t>פתקים </a:t>
            </a:r>
            <a:r>
              <a:rPr lang="he-IL" sz="2400" b="1" dirty="0" smtClean="0">
                <a:solidFill>
                  <a:srgbClr val="C00000"/>
                </a:solidFill>
              </a:rPr>
              <a:t>לתיעוד תצפית שדה 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he-IL" sz="2400" b="1" dirty="0" smtClean="0">
                <a:solidFill>
                  <a:srgbClr val="C00000"/>
                </a:solidFill>
              </a:rPr>
              <a:t>בסלולרי באמצעות</a:t>
            </a:r>
            <a:r>
              <a:rPr lang="he-IL" sz="2400" b="1" dirty="0">
                <a:solidFill>
                  <a:srgbClr val="C00000"/>
                </a:solidFill>
              </a:rPr>
              <a:t>: טקסט, קול </a:t>
            </a:r>
            <a:r>
              <a:rPr lang="he-IL" sz="2400" b="1" dirty="0" smtClean="0">
                <a:solidFill>
                  <a:srgbClr val="C00000"/>
                </a:solidFill>
              </a:rPr>
              <a:t>ותמונה.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he-IL" sz="2400" b="1" dirty="0" smtClean="0">
                <a:solidFill>
                  <a:srgbClr val="C00000"/>
                </a:solidFill>
              </a:rPr>
              <a:t>מסונכרנת עם  </a:t>
            </a:r>
            <a:r>
              <a:rPr lang="he-IL" sz="2400" b="1" dirty="0" err="1" smtClean="0">
                <a:solidFill>
                  <a:srgbClr val="C00000"/>
                </a:solidFill>
              </a:rPr>
              <a:t>גוגלדרייב</a:t>
            </a:r>
            <a:endParaRPr lang="he-IL" sz="2400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38065" y="2186964"/>
            <a:ext cx="7704856" cy="46710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8203" tIns="179331" rIns="268203" bIns="179331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sz="2000" dirty="0">
                <a:latin typeface="Alef Hebrew"/>
                <a:cs typeface="Arial" panose="020B0604020202020204" pitchFamily="34" charset="0"/>
              </a:rPr>
              <a:t>מא</a:t>
            </a: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פשר למשתמשים לרשום הערות, תזכורות ומחשבות בצורה זמינה ונוחה,  אלא גם לבנות רשימת</a:t>
            </a:r>
            <a:r>
              <a:rPr kumimoji="0" lang="he-IL" altLang="he-IL" sz="2000" i="0" strike="noStrike" cap="none" normalizeH="0" baseline="0" dirty="0" smtClean="0">
                <a:ln>
                  <a:noFill/>
                </a:ln>
                <a:effectLst/>
                <a:latin typeface="Alef Hebrew"/>
              </a:rPr>
              <a:t> "</a:t>
            </a:r>
            <a:r>
              <a:rPr kumimoji="0" lang="he-IL" altLang="he-IL" sz="2000" i="0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צ'ק ליסט", לכלול תמונות</a:t>
            </a:r>
            <a:r>
              <a:rPr kumimoji="0" lang="he-IL" altLang="he-IL" sz="2000" i="0" strike="noStrike" cap="none" normalizeH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 והקלטות. </a:t>
            </a:r>
            <a:r>
              <a:rPr kumimoji="0" lang="en-US" altLang="he-IL" sz="2000" i="0" strike="noStrike" cap="none" normalizeH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/>
            </a:r>
            <a:br>
              <a:rPr kumimoji="0" lang="en-US" altLang="he-IL" sz="2000" i="0" strike="noStrike" cap="none" normalizeH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</a:br>
            <a:r>
              <a:rPr kumimoji="0" lang="he-IL" altLang="he-IL" sz="2000" i="0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כל המידע נשמר ב-</a:t>
            </a:r>
            <a:r>
              <a:rPr kumimoji="0" lang="he-IL" altLang="he-IL" sz="2000" i="0" strike="noStrike" cap="none" normalizeH="0" baseline="0" dirty="0" err="1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Google</a:t>
            </a:r>
            <a:r>
              <a:rPr kumimoji="0" lang="he-IL" altLang="he-IL" sz="2000" i="0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 </a:t>
            </a:r>
            <a:r>
              <a:rPr kumimoji="0" lang="he-IL" altLang="he-IL" sz="2000" b="0" i="0" u="none" strike="noStrike" cap="none" normalizeH="0" baseline="0" dirty="0" err="1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Drive</a:t>
            </a: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, שירות הענן של גוגל, ומסונכרן לכל המכשירים הניידים של המשתמש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sz="2000" b="1" dirty="0" smtClean="0">
                <a:latin typeface="Alef Hebrew"/>
                <a:cs typeface="Arial" panose="020B0604020202020204" pitchFamily="34" charset="0"/>
              </a:rPr>
              <a:t>אילו פעולות ניתן</a:t>
            </a:r>
            <a:r>
              <a:rPr kumimoji="0" lang="he-IL" altLang="he-IL" sz="2000" b="1" i="0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 לעשות עם </a:t>
            </a:r>
            <a:r>
              <a:rPr kumimoji="0" lang="he-IL" altLang="he-IL" sz="2000" b="1" i="0" strike="noStrike" cap="none" normalizeH="0" baseline="0" dirty="0" err="1" smtClean="0">
                <a:ln>
                  <a:noFill/>
                </a:ln>
                <a:effectLst/>
                <a:latin typeface="Alef Hebrew"/>
              </a:rPr>
              <a:t>Google</a:t>
            </a:r>
            <a:r>
              <a:rPr kumimoji="0" lang="he-IL" altLang="he-IL" sz="2000" b="1" i="0" strike="noStrike" cap="none" normalizeH="0" baseline="0" dirty="0" smtClean="0">
                <a:ln>
                  <a:noFill/>
                </a:ln>
                <a:effectLst/>
                <a:latin typeface="Alef Hebrew"/>
              </a:rPr>
              <a:t> </a:t>
            </a:r>
            <a:r>
              <a:rPr kumimoji="0" lang="he-IL" altLang="he-IL" sz="2000" b="1" i="0" strike="noStrike" cap="none" normalizeH="0" baseline="0" dirty="0" err="1" smtClean="0">
                <a:ln>
                  <a:noFill/>
                </a:ln>
                <a:effectLst/>
                <a:latin typeface="Alef Hebrew"/>
              </a:rPr>
              <a:t>keep</a:t>
            </a:r>
            <a:endParaRPr kumimoji="0" lang="he-IL" altLang="he-IL" sz="2000" b="1" i="0" strike="noStrike" cap="none" normalizeH="0" baseline="0" dirty="0" smtClean="0">
              <a:ln>
                <a:noFill/>
              </a:ln>
              <a:effectLst/>
              <a:latin typeface="Alef Hebrew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כתיבה פשוטה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חיפוש פשוט,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הקלטות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e-IL" altLang="he-IL" sz="2000" dirty="0" smtClean="0">
                <a:latin typeface="Alef Hebrew"/>
                <a:cs typeface="Arial" panose="020B0604020202020204" pitchFamily="34" charset="0"/>
              </a:rPr>
              <a:t>צירוף תמונות או צילום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תזכורות</a:t>
            </a:r>
            <a:r>
              <a:rPr kumimoji="0" lang="he-IL" altLang="he-IL" sz="2000" b="0" i="0" u="none" strike="noStrike" cap="none" normalizeH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 בסיסיות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he-IL" altLang="he-IL" sz="2000" baseline="0" dirty="0" smtClean="0">
                <a:latin typeface="Alef Hebrew"/>
                <a:cs typeface="Arial" panose="020B0604020202020204" pitchFamily="34" charset="0"/>
              </a:rPr>
              <a:t>עיצוב</a:t>
            </a:r>
            <a:r>
              <a:rPr lang="he-IL" altLang="he-IL" sz="2000" dirty="0" smtClean="0">
                <a:latin typeface="Alef Hebrew"/>
                <a:cs typeface="Arial" panose="020B0604020202020204" pitchFamily="34" charset="0"/>
              </a:rPr>
              <a:t> בצבעים של הרשימות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he-IL" altLang="he-IL" sz="2000" b="0" i="0" u="none" strike="noStrike" cap="none" normalizeH="0" baseline="0" dirty="0" smtClean="0">
              <a:ln>
                <a:noFill/>
              </a:ln>
              <a:effectLst/>
              <a:latin typeface="Alef Hebrew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e-IL" altLang="he-IL" sz="2000" dirty="0">
                <a:latin typeface="Alef Hebrew"/>
                <a:cs typeface="Arial" panose="020B0604020202020204" pitchFamily="34" charset="0"/>
              </a:rPr>
              <a:t>ה</a:t>
            </a: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וא מצליח להציג את עצמו בצורת רשימה או בצורות עמודות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effectLst/>
                <a:latin typeface="Alef Hebrew"/>
                <a:cs typeface="Arial" panose="020B0604020202020204" pitchFamily="34" charset="0"/>
              </a:rPr>
              <a:t>הוא מאוד נוח ועולה מהר – שזה יתרון גדול</a:t>
            </a:r>
          </a:p>
        </p:txBody>
      </p:sp>
      <p:pic>
        <p:nvPicPr>
          <p:cNvPr id="5" name="תמונה 4" title="תצלום אייקון אפליקציה google kee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9" y="369099"/>
            <a:ext cx="3194825" cy="142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אפליקציות</a:t>
            </a:r>
            <a:r>
              <a:rPr lang="he-IL" baseline="0" dirty="0" smtClean="0"/>
              <a:t> שימושיות </a:t>
            </a:r>
            <a:r>
              <a:rPr lang="he-IL" baseline="0" dirty="0" err="1" smtClean="0"/>
              <a:t>בסמרטפון</a:t>
            </a:r>
            <a:endParaRPr lang="en-US" dirty="0"/>
          </a:p>
        </p:txBody>
      </p:sp>
      <p:sp>
        <p:nvSpPr>
          <p:cNvPr id="32" name="מלבן 31"/>
          <p:cNvSpPr/>
          <p:nvPr/>
        </p:nvSpPr>
        <p:spPr>
          <a:xfrm>
            <a:off x="0" y="260648"/>
            <a:ext cx="8244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b="1" dirty="0" smtClean="0"/>
              <a:t>אפליקציות שימושיות </a:t>
            </a:r>
            <a:r>
              <a:rPr lang="he-IL" sz="3200" b="1" dirty="0" err="1" smtClean="0"/>
              <a:t>בסמרטפון</a:t>
            </a:r>
            <a:r>
              <a:rPr lang="he-IL" sz="3200" b="1" dirty="0" smtClean="0"/>
              <a:t> (דוגמאות)</a:t>
            </a:r>
            <a:endParaRPr lang="he-IL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145980" y="1040071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>
                <a:solidFill>
                  <a:srgbClr val="0000CC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אנדרואיד</a:t>
            </a:r>
            <a:endParaRPr lang="he-IL" sz="2400" dirty="0">
              <a:solidFill>
                <a:srgbClr val="0000CC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208086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pic>
        <p:nvPicPr>
          <p:cNvPr id="22" name="Picture 9" title="תצלום אייקון ruler l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96535" y="1106071"/>
            <a:ext cx="1129405" cy="128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מלבן 24"/>
          <p:cNvSpPr/>
          <p:nvPr/>
        </p:nvSpPr>
        <p:spPr>
          <a:xfrm>
            <a:off x="6587180" y="1700808"/>
            <a:ext cx="1718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סרגל מדידה</a:t>
            </a:r>
            <a:endParaRPr lang="he-IL" sz="2400" dirty="0"/>
          </a:p>
        </p:txBody>
      </p:sp>
      <p:sp>
        <p:nvSpPr>
          <p:cNvPr id="2" name="מלבן 1"/>
          <p:cNvSpPr/>
          <p:nvPr/>
        </p:nvSpPr>
        <p:spPr>
          <a:xfrm>
            <a:off x="2671574" y="1811692"/>
            <a:ext cx="11705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רשמקול</a:t>
            </a:r>
            <a:endParaRPr lang="he-IL" sz="2400" b="1" dirty="0">
              <a:solidFill>
                <a:srgbClr val="C00000"/>
              </a:solidFill>
            </a:endParaRPr>
          </a:p>
        </p:txBody>
      </p:sp>
      <p:pic>
        <p:nvPicPr>
          <p:cNvPr id="26" name="image06.png" title="תצלום אייקון voice recorder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5970" y="1210194"/>
            <a:ext cx="1115592" cy="1259792"/>
          </a:xfrm>
          <a:prstGeom prst="rect">
            <a:avLst/>
          </a:prstGeom>
          <a:ln/>
        </p:spPr>
      </p:pic>
      <p:sp>
        <p:nvSpPr>
          <p:cNvPr id="5" name="מלבן 4"/>
          <p:cNvSpPr/>
          <p:nvPr/>
        </p:nvSpPr>
        <p:spPr>
          <a:xfrm>
            <a:off x="6479593" y="2964250"/>
            <a:ext cx="1933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זכוכית מגדלת </a:t>
            </a:r>
            <a:endParaRPr lang="he-IL" b="1" dirty="0">
              <a:solidFill>
                <a:srgbClr val="C00000"/>
              </a:solidFill>
            </a:endParaRPr>
          </a:p>
        </p:txBody>
      </p:sp>
      <p:pic>
        <p:nvPicPr>
          <p:cNvPr id="27" name="image20.png" title="תצלום אייקון cozy magnifier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06059" y="2832917"/>
            <a:ext cx="1110355" cy="1185996"/>
          </a:xfrm>
          <a:prstGeom prst="rect">
            <a:avLst/>
          </a:prstGeom>
          <a:ln/>
        </p:spPr>
      </p:pic>
      <p:pic>
        <p:nvPicPr>
          <p:cNvPr id="37" name="image01.png" title="תצלום אייקון שעון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0830" y="2981634"/>
            <a:ext cx="922104" cy="1300136"/>
          </a:xfrm>
          <a:prstGeom prst="rect">
            <a:avLst/>
          </a:prstGeom>
          <a:ln/>
        </p:spPr>
      </p:pic>
      <p:sp>
        <p:nvSpPr>
          <p:cNvPr id="38" name="מלבן 37"/>
          <p:cNvSpPr/>
          <p:nvPr/>
        </p:nvSpPr>
        <p:spPr>
          <a:xfrm>
            <a:off x="2504390" y="3233693"/>
            <a:ext cx="1420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שעון עצר</a:t>
            </a:r>
            <a:r>
              <a:rPr lang="he-IL" sz="3200" b="1" dirty="0" smtClean="0">
                <a:solidFill>
                  <a:srgbClr val="C00000"/>
                </a:solidFill>
              </a:rPr>
              <a:t> </a:t>
            </a:r>
            <a:endParaRPr lang="he-IL" sz="3200" dirty="0"/>
          </a:p>
        </p:txBody>
      </p:sp>
      <p:pic>
        <p:nvPicPr>
          <p:cNvPr id="39" name="Picture 4" title="תצלום אייקון מפות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8360" y="5074433"/>
            <a:ext cx="1121940" cy="140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מלבן 39"/>
          <p:cNvSpPr/>
          <p:nvPr/>
        </p:nvSpPr>
        <p:spPr>
          <a:xfrm>
            <a:off x="6627162" y="5775646"/>
            <a:ext cx="1763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מפה (מיקום)</a:t>
            </a:r>
            <a:endParaRPr lang="he-IL" sz="2400" dirty="0"/>
          </a:p>
        </p:txBody>
      </p:sp>
      <p:pic>
        <p:nvPicPr>
          <p:cNvPr id="41" name="תמונה 40" title="תצלום אייקון GPS test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099" y="4834577"/>
            <a:ext cx="1110084" cy="1402734"/>
          </a:xfrm>
          <a:prstGeom prst="rect">
            <a:avLst/>
          </a:prstGeom>
        </p:spPr>
      </p:pic>
      <p:sp>
        <p:nvSpPr>
          <p:cNvPr id="42" name="מלבן 41"/>
          <p:cNvSpPr/>
          <p:nvPr/>
        </p:nvSpPr>
        <p:spPr>
          <a:xfrm>
            <a:off x="3214681" y="5232726"/>
            <a:ext cx="689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GPS</a:t>
            </a:r>
            <a:endParaRPr lang="he-IL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2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ב</a:t>
            </a:r>
            <a:r>
              <a:rPr lang="he-IL" dirty="0" smtClean="0"/>
              <a:t>אילו כלים מודדים גורמי מזג אוויר וכיצד?</a:t>
            </a:r>
            <a:endParaRPr lang="en-US" dirty="0"/>
          </a:p>
        </p:txBody>
      </p:sp>
      <p:sp>
        <p:nvSpPr>
          <p:cNvPr id="12" name="מלבן 11"/>
          <p:cNvSpPr/>
          <p:nvPr/>
        </p:nvSpPr>
        <p:spPr>
          <a:xfrm>
            <a:off x="8676382" y="89148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sp>
        <p:nvSpPr>
          <p:cNvPr id="13" name="מלבן 12"/>
          <p:cNvSpPr/>
          <p:nvPr/>
        </p:nvSpPr>
        <p:spPr>
          <a:xfrm>
            <a:off x="80852" y="162637"/>
            <a:ext cx="84446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b="1" dirty="0" smtClean="0">
                <a:solidFill>
                  <a:srgbClr val="C00000"/>
                </a:solidFill>
              </a:rPr>
              <a:t>באלו כלים מודדים גורמי מזג אויר וכיצד?</a:t>
            </a:r>
            <a:endParaRPr lang="he-IL" sz="3600" dirty="0"/>
          </a:p>
        </p:txBody>
      </p:sp>
      <p:sp>
        <p:nvSpPr>
          <p:cNvPr id="11" name="מלבן מעוגל 10"/>
          <p:cNvSpPr/>
          <p:nvPr/>
        </p:nvSpPr>
        <p:spPr>
          <a:xfrm>
            <a:off x="1781756" y="1070886"/>
            <a:ext cx="6294677" cy="131829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spcAft>
                <a:spcPts val="1000"/>
              </a:spcAft>
            </a:pPr>
            <a:r>
              <a:rPr lang="he-IL" sz="1600" b="1" dirty="0" smtClean="0">
                <a:effectLst/>
                <a:ea typeface="Calibri"/>
                <a:cs typeface="Arial"/>
              </a:rPr>
              <a:t>מזג </a:t>
            </a:r>
            <a:r>
              <a:rPr lang="he-IL" sz="1600" b="1" dirty="0">
                <a:effectLst/>
                <a:ea typeface="Calibri"/>
                <a:cs typeface="Arial"/>
              </a:rPr>
              <a:t>אוויר: ____________________________________</a:t>
            </a:r>
            <a:endParaRPr lang="en-US" sz="1600" dirty="0">
              <a:effectLst/>
              <a:ea typeface="Calibri"/>
              <a:cs typeface="Arial"/>
            </a:endParaRPr>
          </a:p>
          <a:p>
            <a:pPr algn="r" rtl="1">
              <a:spcAft>
                <a:spcPts val="1000"/>
              </a:spcAft>
            </a:pPr>
            <a:r>
              <a:rPr lang="he-IL" sz="1600" b="1" dirty="0">
                <a:effectLst/>
                <a:ea typeface="Calibri"/>
                <a:cs typeface="Arial"/>
              </a:rPr>
              <a:t>טמפרטורת </a:t>
            </a:r>
            <a:r>
              <a:rPr lang="he-IL" sz="1600" b="1" dirty="0" smtClean="0">
                <a:effectLst/>
                <a:ea typeface="Calibri"/>
                <a:cs typeface="Arial"/>
              </a:rPr>
              <a:t>האוויר/קרקע: _________לחות האוויר / קרקע</a:t>
            </a:r>
            <a:r>
              <a:rPr lang="he-IL" sz="1600" b="1" dirty="0">
                <a:effectLst/>
                <a:ea typeface="Calibri"/>
                <a:cs typeface="Arial"/>
              </a:rPr>
              <a:t>:__________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עננות</a:t>
            </a:r>
            <a:r>
              <a:rPr lang="he-IL" sz="1600" b="1" dirty="0">
                <a:effectLst/>
                <a:ea typeface="Calibri"/>
                <a:cs typeface="Arial"/>
              </a:rPr>
              <a:t>:____________ קרינה/תאורה:_________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מהירות </a:t>
            </a:r>
            <a:r>
              <a:rPr lang="he-IL" sz="1600" b="1" dirty="0">
                <a:effectLst/>
                <a:ea typeface="Calibri"/>
                <a:cs typeface="Arial"/>
              </a:rPr>
              <a:t>רוח:_______ כיוון רוח</a:t>
            </a:r>
            <a:r>
              <a:rPr lang="he-IL" sz="1600" b="1" dirty="0" smtClean="0">
                <a:effectLst/>
                <a:ea typeface="Calibri"/>
                <a:cs typeface="Arial"/>
              </a:rPr>
              <a:t>:________</a:t>
            </a:r>
            <a:r>
              <a:rPr lang="en-US" sz="1600" dirty="0">
                <a:effectLst/>
                <a:ea typeface="Calibri"/>
                <a:cs typeface="Arial"/>
              </a:rPr>
              <a:t> </a:t>
            </a:r>
          </a:p>
        </p:txBody>
      </p:sp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852" y="2696921"/>
            <a:ext cx="83075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C00000"/>
                </a:solidFill>
              </a:rPr>
              <a:t>מזג אוויר הוא תיאור כללי של מצב החום, הרוח העננות והמשקעים ששורר במקום מסוים במשך זמן מסוים: יום , שבוע, עונה. </a:t>
            </a:r>
            <a:endParaRPr lang="he-IL" sz="2400" dirty="0">
              <a:solidFill>
                <a:srgbClr val="C00000"/>
              </a:solidFill>
            </a:endParaRPr>
          </a:p>
        </p:txBody>
      </p:sp>
      <p:pic>
        <p:nvPicPr>
          <p:cNvPr id="5" name="תמונה 4" title="תצלום אייקון weather2day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6727" y="3582265"/>
            <a:ext cx="2938182" cy="3092824"/>
          </a:xfrm>
          <a:prstGeom prst="rect">
            <a:avLst/>
          </a:prstGeom>
        </p:spPr>
      </p:pic>
      <p:pic>
        <p:nvPicPr>
          <p:cNvPr id="9" name="תמונה 8" title="תצלום אייקון weather liv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33389" y="3607789"/>
            <a:ext cx="2428311" cy="3142659"/>
          </a:xfrm>
          <a:prstGeom prst="rect">
            <a:avLst/>
          </a:prstGeom>
        </p:spPr>
      </p:pic>
      <p:sp>
        <p:nvSpPr>
          <p:cNvPr id="8" name="מלבן 7" title="&quot;&quot;"/>
          <p:cNvSpPr/>
          <p:nvPr/>
        </p:nvSpPr>
        <p:spPr>
          <a:xfrm>
            <a:off x="6795467" y="1194599"/>
            <a:ext cx="1152128" cy="30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29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דידת</a:t>
            </a:r>
            <a:r>
              <a:rPr lang="he-IL" dirty="0" smtClean="0"/>
              <a:t> טמפרטורה</a:t>
            </a:r>
            <a:r>
              <a:rPr lang="he-IL" baseline="0" dirty="0" smtClean="0"/>
              <a:t> בטרמומטר מעבדתי</a:t>
            </a:r>
            <a:endParaRPr lang="en-US" dirty="0"/>
          </a:p>
        </p:txBody>
      </p:sp>
      <p:sp>
        <p:nvSpPr>
          <p:cNvPr id="11" name="מלבן 10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pic>
        <p:nvPicPr>
          <p:cNvPr id="1030" name="Picture 6" descr="מד חום 20+50X0.5- מ.כוהל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496" y="2492896"/>
            <a:ext cx="4608512" cy="35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מלבן מעוגל 15"/>
          <p:cNvSpPr/>
          <p:nvPr/>
        </p:nvSpPr>
        <p:spPr>
          <a:xfrm>
            <a:off x="1949731" y="116632"/>
            <a:ext cx="6294677" cy="131829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spcAft>
                <a:spcPts val="1000"/>
              </a:spcAft>
            </a:pPr>
            <a:r>
              <a:rPr lang="he-IL" sz="1600" b="1" dirty="0" smtClean="0">
                <a:effectLst/>
                <a:ea typeface="Calibri"/>
                <a:cs typeface="Arial"/>
              </a:rPr>
              <a:t>מזג </a:t>
            </a:r>
            <a:r>
              <a:rPr lang="he-IL" sz="1600" b="1" dirty="0">
                <a:effectLst/>
                <a:ea typeface="Calibri"/>
                <a:cs typeface="Arial"/>
              </a:rPr>
              <a:t>אוויר: ____________________________________</a:t>
            </a:r>
            <a:endParaRPr lang="en-US" sz="1600" dirty="0">
              <a:effectLst/>
              <a:ea typeface="Calibri"/>
              <a:cs typeface="Arial"/>
            </a:endParaRPr>
          </a:p>
          <a:p>
            <a:pPr algn="r" rtl="1">
              <a:spcAft>
                <a:spcPts val="1000"/>
              </a:spcAft>
            </a:pPr>
            <a:r>
              <a:rPr lang="he-IL" sz="1600" b="1" dirty="0">
                <a:effectLst/>
                <a:ea typeface="Calibri"/>
                <a:cs typeface="Arial"/>
              </a:rPr>
              <a:t>טמפרטורת </a:t>
            </a:r>
            <a:r>
              <a:rPr lang="he-IL" sz="1600" b="1" dirty="0" smtClean="0">
                <a:effectLst/>
                <a:ea typeface="Calibri"/>
                <a:cs typeface="Arial"/>
              </a:rPr>
              <a:t>האוויר/קרקע: _________לחות האוויר / קרקע</a:t>
            </a:r>
            <a:r>
              <a:rPr lang="he-IL" sz="1600" b="1" dirty="0">
                <a:effectLst/>
                <a:ea typeface="Calibri"/>
                <a:cs typeface="Arial"/>
              </a:rPr>
              <a:t>:__________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עננות</a:t>
            </a:r>
            <a:r>
              <a:rPr lang="he-IL" sz="1600" b="1" dirty="0">
                <a:effectLst/>
                <a:ea typeface="Calibri"/>
                <a:cs typeface="Arial"/>
              </a:rPr>
              <a:t>:____________ קרינה/תאורה:_________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מהירות </a:t>
            </a:r>
            <a:r>
              <a:rPr lang="he-IL" sz="1600" b="1" dirty="0">
                <a:effectLst/>
                <a:ea typeface="Calibri"/>
                <a:cs typeface="Arial"/>
              </a:rPr>
              <a:t>רוח:_______ כיוון רוח</a:t>
            </a:r>
            <a:r>
              <a:rPr lang="he-IL" sz="1600" b="1" dirty="0" smtClean="0">
                <a:effectLst/>
                <a:ea typeface="Calibri"/>
                <a:cs typeface="Arial"/>
              </a:rPr>
              <a:t>:________</a:t>
            </a:r>
            <a:r>
              <a:rPr lang="en-US" sz="1600" dirty="0">
                <a:effectLst/>
                <a:ea typeface="Calibri"/>
                <a:cs typeface="Arial"/>
              </a:rPr>
              <a:t> </a:t>
            </a:r>
          </a:p>
        </p:txBody>
      </p:sp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-351115" y="1486511"/>
            <a:ext cx="8811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</a:rPr>
              <a:t>מדידת טמפרטורה בטרמומטר מעבדתי 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851920" y="2033957"/>
            <a:ext cx="48280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טמפרטורת אוויר במעלות צלזיוס</a:t>
            </a:r>
            <a:r>
              <a:rPr lang="he-IL" sz="2400" dirty="0" smtClean="0"/>
              <a:t>: </a:t>
            </a:r>
          </a:p>
          <a:p>
            <a:r>
              <a:rPr lang="he-IL" sz="2400" dirty="0" smtClean="0"/>
              <a:t>מודדים באמצעות טרמומטר כוהל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שמוחזק </a:t>
            </a:r>
            <a:r>
              <a:rPr lang="he-IL" sz="2400" b="1" dirty="0" smtClean="0"/>
              <a:t>בצל</a:t>
            </a:r>
            <a:r>
              <a:rPr lang="he-IL" sz="2400" dirty="0" smtClean="0"/>
              <a:t> </a:t>
            </a:r>
            <a:r>
              <a:rPr lang="he-IL" sz="2400" dirty="0"/>
              <a:t>במשך כ- 2 דקות.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יש </a:t>
            </a:r>
            <a:r>
              <a:rPr lang="he-IL" sz="2400" dirty="0"/>
              <a:t>למדוד במקום </a:t>
            </a:r>
            <a:r>
              <a:rPr lang="he-IL" sz="2400" dirty="0" smtClean="0"/>
              <a:t>בו נמצאים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האורגניזמים (אויר, פני הקרקע...)</a:t>
            </a:r>
          </a:p>
          <a:p>
            <a:r>
              <a:rPr lang="he-IL" sz="2400" b="1" dirty="0" smtClean="0">
                <a:solidFill>
                  <a:srgbClr val="C00000"/>
                </a:solidFill>
              </a:rPr>
              <a:t>טמפרטורת קרקע </a:t>
            </a:r>
            <a:r>
              <a:rPr lang="he-IL" sz="2400" dirty="0" smtClean="0"/>
              <a:t>מודדים על ידי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הצמדת הטרמומטר לקרקע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והנחת חתיכת קלקר עם חריץ בו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יוכנס החלק שמוצמד לקרקע, או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הכנסת הטרמומטר לשכבת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הקרקע העליונה.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טמפ' קרקע רצוי למדוד </a:t>
            </a:r>
            <a:r>
              <a:rPr lang="he-IL" sz="2400" b="1" dirty="0" smtClean="0"/>
              <a:t>בצל ובשמש</a:t>
            </a:r>
            <a:endParaRPr lang="he-IL" sz="2400" b="1" dirty="0"/>
          </a:p>
        </p:txBody>
      </p:sp>
      <p:sp>
        <p:nvSpPr>
          <p:cNvPr id="14" name="מלבן 13" title="&quot;&quot;"/>
          <p:cNvSpPr/>
          <p:nvPr/>
        </p:nvSpPr>
        <p:spPr>
          <a:xfrm>
            <a:off x="5438413" y="620688"/>
            <a:ext cx="2666725" cy="30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AutoShape 2" descr="תוצאת תמונה עבור טרמומטר למעבדה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AutoShape 4" descr="תוצאת תמונה עבור טרמומטר למעבדה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359875" y="2839060"/>
            <a:ext cx="259228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ב</a:t>
            </a:r>
            <a:r>
              <a:rPr lang="he-IL" sz="2400" dirty="0" smtClean="0"/>
              <a:t>עת החזקת הטרמומטר לא לגעת במאגר הכוהל </a:t>
            </a:r>
            <a:endParaRPr lang="he-IL" sz="2400" dirty="0"/>
          </a:p>
        </p:txBody>
      </p:sp>
      <p:cxnSp>
        <p:nvCxnSpPr>
          <p:cNvPr id="15" name="מחבר חץ ישר 14" title="&quot;&quot;"/>
          <p:cNvCxnSpPr/>
          <p:nvPr/>
        </p:nvCxnSpPr>
        <p:spPr>
          <a:xfrm flipH="1">
            <a:off x="727727" y="3898844"/>
            <a:ext cx="432048" cy="154985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61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 hidden="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מ</a:t>
            </a:r>
            <a:r>
              <a:rPr lang="he-IL" dirty="0" smtClean="0"/>
              <a:t>מוצע טמפרטורה יומי מחושב באמצעות אפליקציה</a:t>
            </a:r>
            <a:endParaRPr lang="en-US" dirty="0"/>
          </a:p>
        </p:txBody>
      </p:sp>
      <p:pic>
        <p:nvPicPr>
          <p:cNvPr id="2" name="תמונה 1" title="תצלום אייקון thermometer free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82616" y="3645024"/>
            <a:ext cx="1965904" cy="2088232"/>
          </a:xfrm>
          <a:prstGeom prst="rect">
            <a:avLst/>
          </a:prstGeom>
        </p:spPr>
      </p:pic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051057" y="1689557"/>
            <a:ext cx="42755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</a:rPr>
              <a:t>ממוצע טמפרטורה יומי 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he-IL" sz="2800" b="1" dirty="0" smtClean="0">
                <a:solidFill>
                  <a:srgbClr val="C00000"/>
                </a:solidFill>
              </a:rPr>
              <a:t>מחושב באמצעות אפליקציה:</a:t>
            </a:r>
            <a:endParaRPr lang="he-IL" sz="2800" dirty="0"/>
          </a:p>
        </p:txBody>
      </p:sp>
      <p:pic>
        <p:nvPicPr>
          <p:cNvPr id="6" name="תמונה 5" title="תצלום מסך טלפון מודד טמפרטורה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0630" y="1507997"/>
            <a:ext cx="2647194" cy="4891551"/>
          </a:xfrm>
          <a:prstGeom prst="rect">
            <a:avLst/>
          </a:prstGeom>
        </p:spPr>
      </p:pic>
      <p:sp>
        <p:nvSpPr>
          <p:cNvPr id="11" name="מלבן 10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pic>
        <p:nvPicPr>
          <p:cNvPr id="12" name="Picture 2" title="&quot;&quot;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204657"/>
            <a:ext cx="5324326" cy="122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מלבן 12" title="&quot;&quot;"/>
          <p:cNvSpPr/>
          <p:nvPr/>
        </p:nvSpPr>
        <p:spPr>
          <a:xfrm>
            <a:off x="6516216" y="600558"/>
            <a:ext cx="1795934" cy="30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TextBox 14"/>
          <p:cNvSpPr txBox="1"/>
          <p:nvPr/>
        </p:nvSpPr>
        <p:spPr>
          <a:xfrm>
            <a:off x="3609703" y="6168715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>
                <a:solidFill>
                  <a:srgbClr val="0000CC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אנדרואיד</a:t>
            </a:r>
            <a:endParaRPr lang="he-IL" sz="2400" dirty="0">
              <a:solidFill>
                <a:srgbClr val="0000CC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337894" y="2921809"/>
            <a:ext cx="29886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 smtClean="0"/>
              <a:t>האפליקציה נותנות </a:t>
            </a:r>
            <a:r>
              <a:rPr lang="he-IL" sz="2800" dirty="0"/>
              <a:t>תחשיב ממוצע עונתי/יומי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he-IL" sz="2800" dirty="0"/>
              <a:t>ולא מדידה </a:t>
            </a:r>
            <a:r>
              <a:rPr lang="he-IL" sz="2800" dirty="0" smtClean="0"/>
              <a:t>ישירה.</a:t>
            </a:r>
          </a:p>
          <a:p>
            <a:r>
              <a:rPr lang="he-IL" sz="2800" dirty="0" smtClean="0"/>
              <a:t>מעניין להשוות בין הערכים הנמדדים לאלו של האפליקציה.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03299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smtClean="0"/>
              <a:t>ד לחות אוויר יחסי -היגרומטר</a:t>
            </a:r>
            <a:endParaRPr lang="en-US" dirty="0"/>
          </a:p>
        </p:txBody>
      </p:sp>
      <p:sp>
        <p:nvSpPr>
          <p:cNvPr id="11" name="מלבן מעוגל 10"/>
          <p:cNvSpPr/>
          <p:nvPr/>
        </p:nvSpPr>
        <p:spPr>
          <a:xfrm>
            <a:off x="2409643" y="177565"/>
            <a:ext cx="6294677" cy="131829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spcAft>
                <a:spcPts val="1000"/>
              </a:spcAft>
            </a:pPr>
            <a:r>
              <a:rPr lang="he-IL" sz="1600" b="1" dirty="0" smtClean="0">
                <a:effectLst/>
                <a:ea typeface="Calibri"/>
                <a:cs typeface="Arial"/>
              </a:rPr>
              <a:t>מזג </a:t>
            </a:r>
            <a:r>
              <a:rPr lang="he-IL" sz="1600" b="1" dirty="0">
                <a:effectLst/>
                <a:ea typeface="Calibri"/>
                <a:cs typeface="Arial"/>
              </a:rPr>
              <a:t>אוויר: ____________________________________</a:t>
            </a:r>
            <a:endParaRPr lang="en-US" sz="1600" dirty="0">
              <a:effectLst/>
              <a:ea typeface="Calibri"/>
              <a:cs typeface="Arial"/>
            </a:endParaRPr>
          </a:p>
          <a:p>
            <a:pPr algn="r" rtl="1">
              <a:spcAft>
                <a:spcPts val="1000"/>
              </a:spcAft>
            </a:pPr>
            <a:r>
              <a:rPr lang="he-IL" sz="1600" b="1" dirty="0">
                <a:effectLst/>
                <a:ea typeface="Calibri"/>
                <a:cs typeface="Arial"/>
              </a:rPr>
              <a:t>טמפרטורת </a:t>
            </a:r>
            <a:r>
              <a:rPr lang="he-IL" sz="1600" b="1" dirty="0" smtClean="0">
                <a:effectLst/>
                <a:ea typeface="Calibri"/>
                <a:cs typeface="Arial"/>
              </a:rPr>
              <a:t>האוויר/קרקע: _________לחות האוויר / קרקע</a:t>
            </a:r>
            <a:r>
              <a:rPr lang="he-IL" sz="1600" b="1" dirty="0">
                <a:effectLst/>
                <a:ea typeface="Calibri"/>
                <a:cs typeface="Arial"/>
              </a:rPr>
              <a:t>:__________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עננות</a:t>
            </a:r>
            <a:r>
              <a:rPr lang="he-IL" sz="1600" b="1" dirty="0">
                <a:effectLst/>
                <a:ea typeface="Calibri"/>
                <a:cs typeface="Arial"/>
              </a:rPr>
              <a:t>:____________ קרינה/תאורה:_________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מהירות </a:t>
            </a:r>
            <a:r>
              <a:rPr lang="he-IL" sz="1600" b="1" dirty="0">
                <a:effectLst/>
                <a:ea typeface="Calibri"/>
                <a:cs typeface="Arial"/>
              </a:rPr>
              <a:t>רוח:_______ כיוון רוח</a:t>
            </a:r>
            <a:r>
              <a:rPr lang="he-IL" sz="1600" b="1" dirty="0" smtClean="0">
                <a:effectLst/>
                <a:ea typeface="Calibri"/>
                <a:cs typeface="Arial"/>
              </a:rPr>
              <a:t>:________</a:t>
            </a:r>
            <a:r>
              <a:rPr lang="en-US" sz="1600" dirty="0">
                <a:effectLst/>
                <a:ea typeface="Calibri"/>
                <a:cs typeface="Arial"/>
              </a:rPr>
              <a:t> </a:t>
            </a:r>
          </a:p>
        </p:txBody>
      </p:sp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תמונה 4" title="תצלום מסך טלפון האפליקציה hydrometer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9930" y="1918853"/>
            <a:ext cx="2807630" cy="4847707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3886397" y="1918853"/>
            <a:ext cx="4737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</a:rPr>
              <a:t>מד לחות אוויר יחסי – היגרומטר</a:t>
            </a:r>
          </a:p>
        </p:txBody>
      </p:sp>
      <p:sp>
        <p:nvSpPr>
          <p:cNvPr id="8" name="מלבן 7" title="&quot;&quot;"/>
          <p:cNvSpPr/>
          <p:nvPr/>
        </p:nvSpPr>
        <p:spPr>
          <a:xfrm>
            <a:off x="4310652" y="528550"/>
            <a:ext cx="1557491" cy="45217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229166" y="6108104"/>
            <a:ext cx="2925644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400" dirty="0" smtClean="0">
                <a:solidFill>
                  <a:srgbClr val="0000CC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אנדרואיד</a:t>
            </a:r>
          </a:p>
        </p:txBody>
      </p:sp>
      <p:sp>
        <p:nvSpPr>
          <p:cNvPr id="2" name="מלבן 1"/>
          <p:cNvSpPr/>
          <p:nvPr/>
        </p:nvSpPr>
        <p:spPr>
          <a:xfrm>
            <a:off x="3419872" y="2503628"/>
            <a:ext cx="5040560" cy="3177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>
                <a:solidFill>
                  <a:schemeClr val="dk1"/>
                </a:solidFill>
                <a:ea typeface="Calibri"/>
              </a:rPr>
              <a:t>היגרומטר מודד את הלחות היחסית </a:t>
            </a:r>
            <a:r>
              <a:rPr lang="he-IL" sz="2800" dirty="0" smtClean="0">
                <a:solidFill>
                  <a:schemeClr val="dk1"/>
                </a:solidFill>
                <a:ea typeface="Calibri"/>
              </a:rPr>
              <a:t>שבאוויר, כיון שמושפע מטמפרטורת האוויר:</a:t>
            </a:r>
            <a:endParaRPr lang="he-IL" sz="2800" dirty="0">
              <a:solidFill>
                <a:schemeClr val="dk1"/>
              </a:solidFill>
              <a:ea typeface="Calibri"/>
            </a:endParaRPr>
          </a:p>
          <a:p>
            <a:r>
              <a:rPr lang="he-IL" sz="2800" dirty="0">
                <a:solidFill>
                  <a:schemeClr val="dk1"/>
                </a:solidFill>
                <a:ea typeface="Calibri"/>
              </a:rPr>
              <a:t>ככל שחם יותר האוויר מסוגל להחזיק יותר אדי מים עד נקודת </a:t>
            </a:r>
            <a:r>
              <a:rPr lang="he-IL" sz="2800" dirty="0" smtClean="0">
                <a:solidFill>
                  <a:schemeClr val="dk1"/>
                </a:solidFill>
                <a:ea typeface="Calibri"/>
              </a:rPr>
              <a:t>העיבוי </a:t>
            </a:r>
            <a:r>
              <a:rPr lang="he-IL" sz="2800" dirty="0">
                <a:solidFill>
                  <a:schemeClr val="dk1"/>
                </a:solidFill>
                <a:ea typeface="Calibri"/>
              </a:rPr>
              <a:t>(שהיא 100%</a:t>
            </a:r>
            <a:r>
              <a:rPr lang="en-US" sz="2800" dirty="0">
                <a:solidFill>
                  <a:schemeClr val="dk1"/>
                </a:solidFill>
                <a:ea typeface="Calibri"/>
                <a:cs typeface="Arial"/>
              </a:rPr>
              <a:t> </a:t>
            </a:r>
            <a:r>
              <a:rPr lang="he-IL" sz="2800" dirty="0">
                <a:solidFill>
                  <a:schemeClr val="dk1"/>
                </a:solidFill>
                <a:ea typeface="Calibri"/>
              </a:rPr>
              <a:t>לחות יחסית</a:t>
            </a:r>
            <a:r>
              <a:rPr lang="he-IL" sz="2800" dirty="0" smtClean="0">
                <a:solidFill>
                  <a:schemeClr val="dk1"/>
                </a:solidFill>
                <a:ea typeface="Calibri"/>
              </a:rPr>
              <a:t>)</a:t>
            </a:r>
            <a:r>
              <a:rPr lang="en-US" sz="2800" dirty="0" smtClean="0">
                <a:solidFill>
                  <a:schemeClr val="dk1"/>
                </a:solidFill>
                <a:ea typeface="Calibri"/>
              </a:rPr>
              <a:t/>
            </a:r>
            <a:br>
              <a:rPr lang="en-US" sz="2800" dirty="0" smtClean="0">
                <a:solidFill>
                  <a:schemeClr val="dk1"/>
                </a:solidFill>
                <a:ea typeface="Calibri"/>
              </a:rPr>
            </a:br>
            <a:endParaRPr lang="he-IL" sz="1050" dirty="0">
              <a:solidFill>
                <a:schemeClr val="dk1"/>
              </a:solidFill>
              <a:ea typeface="Calibri"/>
            </a:endParaRPr>
          </a:p>
          <a:p>
            <a:r>
              <a:rPr lang="he-IL" sz="2200" b="1" dirty="0" smtClean="0">
                <a:solidFill>
                  <a:schemeClr val="dk1"/>
                </a:solidFill>
                <a:ea typeface="Calibri"/>
              </a:rPr>
              <a:t>מבוסס </a:t>
            </a:r>
            <a:r>
              <a:rPr lang="he-IL" sz="2200" b="1" dirty="0">
                <a:solidFill>
                  <a:schemeClr val="dk1"/>
                </a:solidFill>
                <a:ea typeface="Calibri"/>
              </a:rPr>
              <a:t>על חוט </a:t>
            </a:r>
            <a:r>
              <a:rPr lang="he-IL" sz="2200" b="1" dirty="0" smtClean="0">
                <a:solidFill>
                  <a:schemeClr val="dk1"/>
                </a:solidFill>
                <a:ea typeface="Calibri"/>
              </a:rPr>
              <a:t>רגיש </a:t>
            </a:r>
            <a:r>
              <a:rPr lang="he-IL" sz="2200" b="1" dirty="0">
                <a:solidFill>
                  <a:schemeClr val="dk1"/>
                </a:solidFill>
                <a:ea typeface="Calibri"/>
              </a:rPr>
              <a:t>ללחות בדומה </a:t>
            </a:r>
            <a:r>
              <a:rPr lang="he-IL" sz="2200" b="1" dirty="0" smtClean="0">
                <a:solidFill>
                  <a:schemeClr val="dk1"/>
                </a:solidFill>
                <a:ea typeface="Calibri"/>
              </a:rPr>
              <a:t>לשערה.</a:t>
            </a:r>
            <a:endParaRPr lang="he-IL" sz="2200" b="1" dirty="0">
              <a:solidFill>
                <a:schemeClr val="dk1"/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4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  <a:cs typeface="+mn-cs"/>
              </a:rPr>
              <a:t>מכשיר: מד לחות קרקע (ב%)</a:t>
            </a:r>
            <a:r>
              <a:rPr lang="he-IL" sz="3200" b="1" dirty="0" smtClean="0">
                <a:solidFill>
                  <a:srgbClr val="C00000"/>
                </a:solidFill>
                <a:cs typeface="+mn-cs"/>
              </a:rPr>
              <a:t/>
            </a:r>
            <a:br>
              <a:rPr lang="he-IL" sz="3200" b="1" dirty="0" smtClean="0">
                <a:solidFill>
                  <a:srgbClr val="C00000"/>
                </a:solidFill>
                <a:cs typeface="+mn-cs"/>
              </a:rPr>
            </a:br>
            <a:r>
              <a:rPr lang="he-IL" sz="2800" dirty="0" smtClean="0">
                <a:cs typeface="+mn-cs"/>
              </a:rPr>
              <a:t>(מודד גם חומציות הקרקע ועוצמת </a:t>
            </a:r>
            <a:r>
              <a:rPr lang="he-IL" sz="2800" dirty="0">
                <a:cs typeface="+mn-cs"/>
              </a:rPr>
              <a:t>אור </a:t>
            </a:r>
            <a:r>
              <a:rPr lang="he-IL" sz="2800" dirty="0" smtClean="0">
                <a:cs typeface="+mn-cs"/>
              </a:rPr>
              <a:t>)</a:t>
            </a:r>
            <a:endParaRPr lang="he-IL" sz="2800" dirty="0">
              <a:cs typeface="+mn-cs"/>
            </a:endParaRPr>
          </a:p>
        </p:txBody>
      </p:sp>
      <p:pic>
        <p:nvPicPr>
          <p:cNvPr id="4" name="מציין מיקום תוכן 3" title="תצלום של מד לחות קרקע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6" t="-959" r="12895" b="5499"/>
          <a:stretch/>
        </p:blipFill>
        <p:spPr>
          <a:xfrm>
            <a:off x="0" y="1268760"/>
            <a:ext cx="5496140" cy="5073359"/>
          </a:xfrm>
        </p:spPr>
      </p:pic>
      <p:pic>
        <p:nvPicPr>
          <p:cNvPr id="5" name="מציין מיקום תוכן 3" title="לוגו של SakLab מקדמים את הפעילות המדעית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81" t="93491" r="9742" b="-374"/>
          <a:stretch/>
        </p:blipFill>
        <p:spPr>
          <a:xfrm>
            <a:off x="5076055" y="5229200"/>
            <a:ext cx="3408459" cy="89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דידת</a:t>
            </a:r>
            <a:r>
              <a:rPr lang="he-IL" dirty="0" smtClean="0"/>
              <a:t> לחות קרקע במעבדה</a:t>
            </a:r>
            <a:endParaRPr lang="en-US" dirty="0"/>
          </a:p>
        </p:txBody>
      </p:sp>
      <p:sp>
        <p:nvSpPr>
          <p:cNvPr id="21" name="מלבן מעוגל 20"/>
          <p:cNvSpPr/>
          <p:nvPr/>
        </p:nvSpPr>
        <p:spPr>
          <a:xfrm>
            <a:off x="2409643" y="177565"/>
            <a:ext cx="6294677" cy="131829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spcAft>
                <a:spcPts val="1000"/>
              </a:spcAft>
            </a:pPr>
            <a:r>
              <a:rPr lang="he-IL" sz="1600" b="1" dirty="0" smtClean="0">
                <a:effectLst/>
                <a:ea typeface="Calibri"/>
                <a:cs typeface="Arial"/>
              </a:rPr>
              <a:t>מזג </a:t>
            </a:r>
            <a:r>
              <a:rPr lang="he-IL" sz="1600" b="1" dirty="0">
                <a:effectLst/>
                <a:ea typeface="Calibri"/>
                <a:cs typeface="Arial"/>
              </a:rPr>
              <a:t>אוויר: ____________________________________</a:t>
            </a:r>
            <a:endParaRPr lang="en-US" sz="1600" dirty="0">
              <a:effectLst/>
              <a:ea typeface="Calibri"/>
              <a:cs typeface="Arial"/>
            </a:endParaRPr>
          </a:p>
          <a:p>
            <a:pPr algn="r" rtl="1">
              <a:spcAft>
                <a:spcPts val="1000"/>
              </a:spcAft>
            </a:pPr>
            <a:r>
              <a:rPr lang="he-IL" sz="1600" b="1" dirty="0">
                <a:effectLst/>
                <a:ea typeface="Calibri"/>
                <a:cs typeface="Arial"/>
              </a:rPr>
              <a:t>טמפרטורת </a:t>
            </a:r>
            <a:r>
              <a:rPr lang="he-IL" sz="1600" b="1" dirty="0" smtClean="0">
                <a:effectLst/>
                <a:ea typeface="Calibri"/>
                <a:cs typeface="Arial"/>
              </a:rPr>
              <a:t>האוויר/קרקע: _________לחות האוויר / קרקע</a:t>
            </a:r>
            <a:r>
              <a:rPr lang="he-IL" sz="1600" b="1" dirty="0">
                <a:effectLst/>
                <a:ea typeface="Calibri"/>
                <a:cs typeface="Arial"/>
              </a:rPr>
              <a:t>:__________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עננות</a:t>
            </a:r>
            <a:r>
              <a:rPr lang="he-IL" sz="1600" b="1" dirty="0">
                <a:effectLst/>
                <a:ea typeface="Calibri"/>
                <a:cs typeface="Arial"/>
              </a:rPr>
              <a:t>:____________ קרינה/תאורה:_________ </a:t>
            </a:r>
            <a:r>
              <a:rPr lang="en-US" sz="1600" b="1" dirty="0" smtClean="0">
                <a:effectLst/>
                <a:ea typeface="Calibri"/>
                <a:cs typeface="Arial"/>
              </a:rPr>
              <a:t/>
            </a:r>
            <a:br>
              <a:rPr lang="en-US" sz="1600" b="1" dirty="0" smtClean="0">
                <a:effectLst/>
                <a:ea typeface="Calibri"/>
                <a:cs typeface="Arial"/>
              </a:rPr>
            </a:br>
            <a:r>
              <a:rPr lang="he-IL" sz="1600" b="1" dirty="0" smtClean="0">
                <a:effectLst/>
                <a:ea typeface="Calibri"/>
                <a:cs typeface="Arial"/>
              </a:rPr>
              <a:t>מהירות </a:t>
            </a:r>
            <a:r>
              <a:rPr lang="he-IL" sz="1600" b="1" dirty="0">
                <a:effectLst/>
                <a:ea typeface="Calibri"/>
                <a:cs typeface="Arial"/>
              </a:rPr>
              <a:t>רוח:_______ כיוון רוח</a:t>
            </a:r>
            <a:r>
              <a:rPr lang="he-IL" sz="1600" b="1" dirty="0" smtClean="0">
                <a:effectLst/>
                <a:ea typeface="Calibri"/>
                <a:cs typeface="Arial"/>
              </a:rPr>
              <a:t>:________</a:t>
            </a:r>
            <a:r>
              <a:rPr lang="en-US" sz="1600" dirty="0">
                <a:effectLst/>
                <a:ea typeface="Calibri"/>
                <a:cs typeface="Arial"/>
              </a:rPr>
              <a:t> </a:t>
            </a:r>
          </a:p>
        </p:txBody>
      </p:sp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sp>
        <p:nvSpPr>
          <p:cNvPr id="16" name="מלבן 15" title="&quot;&quot;"/>
          <p:cNvSpPr/>
          <p:nvPr/>
        </p:nvSpPr>
        <p:spPr>
          <a:xfrm>
            <a:off x="3491880" y="620688"/>
            <a:ext cx="1944216" cy="30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2843808" y="1700808"/>
            <a:ext cx="5626084" cy="48320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</a:rPr>
              <a:t>מדידת לחות קרקע במעבדה</a:t>
            </a:r>
          </a:p>
          <a:p>
            <a:r>
              <a:rPr lang="he-IL" sz="2800" dirty="0" smtClean="0"/>
              <a:t>ניתן למדוד </a:t>
            </a:r>
            <a:r>
              <a:rPr lang="he-IL" sz="2800" dirty="0"/>
              <a:t>לחות קרקע </a:t>
            </a:r>
            <a:r>
              <a:rPr lang="he-IL" sz="2800" dirty="0" smtClean="0"/>
              <a:t>באופן ראשוני על ידי תחושה של הקרקע לפי שלושה מדדים: </a:t>
            </a:r>
            <a:r>
              <a:rPr lang="he-IL" sz="2800" b="1" dirty="0" smtClean="0"/>
              <a:t>יבש, לח מעט, לח מאד</a:t>
            </a:r>
          </a:p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e-IL" sz="2800" b="1" dirty="0" smtClean="0"/>
              <a:t>למדידה מדויקת במעבדה: </a:t>
            </a:r>
            <a:r>
              <a:rPr lang="he-IL" sz="2800" dirty="0" smtClean="0"/>
              <a:t>יש לקחת בכף חפירה אדמה לתוך שקית ניילון, לקשור אותה, לשקול במעבדה, לייבש בתנור חימום ל- 24 שעות, לשקול שוב ואז לחשב את אחוז המים בקרקע</a:t>
            </a:r>
          </a:p>
          <a:p>
            <a:r>
              <a:rPr lang="he-IL" sz="2400" b="1" dirty="0" smtClean="0"/>
              <a:t>לחות קרקע רצוי למדוד בצל ובשמש</a:t>
            </a:r>
            <a:endParaRPr lang="he-IL" sz="2000" b="1" dirty="0"/>
          </a:p>
        </p:txBody>
      </p:sp>
      <p:sp>
        <p:nvSpPr>
          <p:cNvPr id="5" name="AutoShape 2" descr="תוצאת תמונה עבור תחושה באצבעות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8" name="AutoShape 4" descr="תוצאת תמונה עבור תחושה באצבעות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9" name="AutoShape 6" descr="תוצאת תמונה עבור תחושה באצבעות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" name="AutoShape 8" descr="תוצאת תמונה עבור תחושה באצבעות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8" name="תמונה 17" title="&quot;&quot;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45314"/>
            <a:ext cx="1645920" cy="1219200"/>
          </a:xfrm>
          <a:prstGeom prst="rect">
            <a:avLst/>
          </a:prstGeom>
        </p:spPr>
      </p:pic>
      <p:sp>
        <p:nvSpPr>
          <p:cNvPr id="19" name="AutoShape 10" descr="תוצאת תמונה עבור כף גינון"/>
          <p:cNvSpPr>
            <a:spLocks noChangeAspect="1" noChangeArrowheads="1"/>
          </p:cNvSpPr>
          <p:nvPr/>
        </p:nvSpPr>
        <p:spPr bwMode="auto">
          <a:xfrm>
            <a:off x="9532938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" name="תמונה 19" title="תצלום כף חפירה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61" y="3068960"/>
            <a:ext cx="2905053" cy="1927018"/>
          </a:xfrm>
          <a:prstGeom prst="rect">
            <a:avLst/>
          </a:prstGeom>
        </p:spPr>
      </p:pic>
      <p:pic>
        <p:nvPicPr>
          <p:cNvPr id="22" name="תמונה 21" title="תצלום גליל שקיות ניילון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19" y="4725144"/>
            <a:ext cx="2502491" cy="166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מ</a:t>
            </a:r>
            <a:r>
              <a:rPr lang="he-IL" dirty="0" err="1" smtClean="0"/>
              <a:t>דידת</a:t>
            </a:r>
            <a:r>
              <a:rPr lang="he-IL" dirty="0" smtClean="0"/>
              <a:t> מהירות רוח</a:t>
            </a:r>
            <a:endParaRPr lang="en-US" dirty="0"/>
          </a:p>
        </p:txBody>
      </p:sp>
      <p:sp>
        <p:nvSpPr>
          <p:cNvPr id="3" name="Rectangle 2" title="&quot;&quot;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" name="Rectangle 3" title="&quot;&quot;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251727" y="1928957"/>
            <a:ext cx="45586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</a:rPr>
              <a:t>מדידת מהירות רוח </a:t>
            </a:r>
          </a:p>
          <a:p>
            <a:r>
              <a:rPr lang="he-IL" sz="2800" b="1" dirty="0" err="1" smtClean="0"/>
              <a:t>אפליקצית</a:t>
            </a:r>
            <a:r>
              <a:rPr lang="he-IL" sz="2800" b="1" dirty="0" smtClean="0"/>
              <a:t> "מד רוח"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b="1" dirty="0" smtClean="0"/>
              <a:t> </a:t>
            </a:r>
            <a:r>
              <a:rPr lang="en-US" sz="2800" b="1" dirty="0" smtClean="0"/>
              <a:t>wind meter</a:t>
            </a:r>
            <a:r>
              <a:rPr lang="he-IL" sz="2800" b="1" dirty="0" smtClean="0"/>
              <a:t> -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dirty="0" smtClean="0"/>
              <a:t>מודדת במטר לשנייה. </a:t>
            </a:r>
          </a:p>
        </p:txBody>
      </p:sp>
      <p:sp>
        <p:nvSpPr>
          <p:cNvPr id="12" name="מלבן 11"/>
          <p:cNvSpPr/>
          <p:nvPr/>
        </p:nvSpPr>
        <p:spPr>
          <a:xfrm>
            <a:off x="8676382" y="0"/>
            <a:ext cx="467617" cy="6858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marL="0" lvl="1" algn="ctr">
              <a:defRPr/>
            </a:pPr>
            <a:r>
              <a:rPr lang="he-IL" b="1" dirty="0" smtClean="0">
                <a:solidFill>
                  <a:schemeClr val="bg1"/>
                </a:solidFill>
              </a:rPr>
              <a:t>הכנה לתצפית</a:t>
            </a:r>
            <a:endParaRPr lang="he-IL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dirty="0"/>
          </a:p>
        </p:txBody>
      </p:sp>
      <p:pic>
        <p:nvPicPr>
          <p:cNvPr id="2" name="תמונה 1" title="תצלום מסך טלפון אפליקציית zephyrfree wind meter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524" y="1698265"/>
            <a:ext cx="2674728" cy="47550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תמונה 4" title="&quot;&quot;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7502" y="4437112"/>
            <a:ext cx="1368152" cy="18634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5620" y="722969"/>
            <a:ext cx="21957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solidFill>
                  <a:srgbClr val="0000CC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אנדרואיד</a:t>
            </a:r>
          </a:p>
        </p:txBody>
      </p:sp>
      <p:pic>
        <p:nvPicPr>
          <p:cNvPr id="16" name="Picture 2" title="&quot;&quot;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03509" y="228600"/>
            <a:ext cx="5972398" cy="1377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מלבן 16" title="&quot;&quot;"/>
          <p:cNvSpPr/>
          <p:nvPr/>
        </p:nvSpPr>
        <p:spPr>
          <a:xfrm>
            <a:off x="7067653" y="1184634"/>
            <a:ext cx="1308253" cy="30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33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17418</TotalTime>
  <Words>1076</Words>
  <Application>Microsoft Office PowerPoint</Application>
  <PresentationFormat>On-screen Show (4:3)</PresentationFormat>
  <Paragraphs>151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Alef Hebrew</vt:lpstr>
      <vt:lpstr>Arial</vt:lpstr>
      <vt:lpstr>Calibri</vt:lpstr>
      <vt:lpstr>Guttman Yad-Brush</vt:lpstr>
      <vt:lpstr>Times New Roman</vt:lpstr>
      <vt:lpstr>ערכת נושא Office</vt:lpstr>
      <vt:lpstr>חקר בסביבה</vt:lpstr>
      <vt:lpstr>אפליקציות שימושיות בסמרטפון</vt:lpstr>
      <vt:lpstr>באילו כלים מודדים גורמי מזג אוויר וכיצד?</vt:lpstr>
      <vt:lpstr>מדידת טמפרטורה בטרמומטר מעבדתי</vt:lpstr>
      <vt:lpstr>ממוצע טמפרטורה יומי מחושב באמצעות אפליקציה</vt:lpstr>
      <vt:lpstr>מד לחות אוויר יחסי -היגרומטר</vt:lpstr>
      <vt:lpstr>מכשיר: מד לחות קרקע (ב%) (מודד גם חומציות הקרקע ועוצמת אור )</vt:lpstr>
      <vt:lpstr>מדידת לחות קרקע במעבדה</vt:lpstr>
      <vt:lpstr>מדידת מהירות רוח</vt:lpstr>
      <vt:lpstr>מדידת כיוון הרוח</vt:lpstr>
      <vt:lpstr>מדידת כיסוי עננות</vt:lpstr>
      <vt:lpstr>מגדירי טבע ישראלי</vt:lpstr>
      <vt:lpstr>מגדיר לדוגמה</vt:lpstr>
      <vt:lpstr>מגדירי צמחי בר</vt:lpstr>
      <vt:lpstr>אפליקציית דיווח ציפורים</vt:lpstr>
      <vt:lpstr>כללים לצילום בסמרטפון</vt:lpstr>
      <vt:lpstr>Keep – אפליקציה של google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עולם שלם מתחת לאף</dc:title>
  <dc:creator>user</dc:creator>
  <cp:lastModifiedBy>Orr Bar-Joseph</cp:lastModifiedBy>
  <cp:revision>294</cp:revision>
  <dcterms:created xsi:type="dcterms:W3CDTF">2015-02-01T21:14:55Z</dcterms:created>
  <dcterms:modified xsi:type="dcterms:W3CDTF">2022-08-15T08:42:58Z</dcterms:modified>
</cp:coreProperties>
</file>