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67" r:id="rId2"/>
    <p:sldId id="257" r:id="rId3"/>
    <p:sldId id="258" r:id="rId4"/>
    <p:sldId id="270" r:id="rId5"/>
    <p:sldId id="268" r:id="rId6"/>
    <p:sldId id="269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FF"/>
    <a:srgbClr val="CC99FF"/>
    <a:srgbClr val="99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8" autoAdjust="0"/>
    <p:restoredTop sz="94651" autoAdjust="0"/>
  </p:normalViewPr>
  <p:slideViewPr>
    <p:cSldViewPr>
      <p:cViewPr varScale="1">
        <p:scale>
          <a:sx n="109" d="100"/>
          <a:sy n="109" d="100"/>
        </p:scale>
        <p:origin x="1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9AC5EF3-1768-440E-9523-06B2F9D7C0CC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C8604DC-CC13-4481-9FB2-3D10CA1465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7504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14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04DC-CC13-4481-9FB2-3D10CA1465E0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9998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153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04DC-CC13-4481-9FB2-3D10CA1465E0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8362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30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04DC-CC13-4481-9FB2-3D10CA1465E0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4966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92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04DC-CC13-4481-9FB2-3D10CA1465E0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3339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/>
              <a:t> </a:t>
            </a:r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r>
              <a:rPr lang="he-IL" dirty="0" smtClean="0"/>
              <a:t>69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13922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he-IL" dirty="0" smtClean="0"/>
              <a:t>13</a:t>
            </a:r>
            <a:endParaRPr dirty="0"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8815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0ADF-CB49-4462-8DF9-778293594D48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38B-4C92-4A8D-B7D3-C773F84D17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9543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0ADF-CB49-4462-8DF9-778293594D48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38B-4C92-4A8D-B7D3-C773F84D17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7353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0ADF-CB49-4462-8DF9-778293594D48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38B-4C92-4A8D-B7D3-C773F84D17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123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0ADF-CB49-4462-8DF9-778293594D48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38B-4C92-4A8D-B7D3-C773F84D17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511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0ADF-CB49-4462-8DF9-778293594D48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38B-4C92-4A8D-B7D3-C773F84D17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950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0ADF-CB49-4462-8DF9-778293594D48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38B-4C92-4A8D-B7D3-C773F84D17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1999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0ADF-CB49-4462-8DF9-778293594D48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38B-4C92-4A8D-B7D3-C773F84D17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5247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0ADF-CB49-4462-8DF9-778293594D48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38B-4C92-4A8D-B7D3-C773F84D17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783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0ADF-CB49-4462-8DF9-778293594D48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38B-4C92-4A8D-B7D3-C773F84D17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343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0ADF-CB49-4462-8DF9-778293594D48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38B-4C92-4A8D-B7D3-C773F84D17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7900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0ADF-CB49-4462-8DF9-778293594D48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338B-4C92-4A8D-B7D3-C773F84D17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849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40ADF-CB49-4462-8DF9-778293594D48}" type="datetimeFigureOut">
              <a:rPr lang="he-IL" smtClean="0"/>
              <a:t>י"ח/אב/תשפ"ב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9338B-4C92-4A8D-B7D3-C773F84D17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062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lms.education.gov.il/mod/tab/view.php?id=3642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lms.education.gov.il/mod/tab/view.php?id=3642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ה</a:t>
            </a:r>
            <a:r>
              <a:rPr lang="he-IL" dirty="0" smtClean="0"/>
              <a:t>רחבת הידע על התופעה והציפור שמעניינות אתכם</a:t>
            </a:r>
            <a:endParaRPr lang="en-US" dirty="0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211233" y="1614006"/>
            <a:ext cx="8496944" cy="1077218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ctr">
            <a:sp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e-IL" sz="3200" b="1" dirty="0" smtClean="0">
                <a:latin typeface="+mn-lt"/>
                <a:ea typeface="+mn-ea"/>
                <a:cs typeface="+mn-cs"/>
              </a:rPr>
              <a:t>הרחבת הידע על התופעה והציפור </a:t>
            </a:r>
            <a:r>
              <a:rPr lang="en-US" sz="3200" b="1" dirty="0" smtClean="0">
                <a:latin typeface="+mn-lt"/>
                <a:ea typeface="+mn-ea"/>
                <a:cs typeface="+mn-cs"/>
              </a:rPr>
              <a:t/>
            </a:r>
            <a:br>
              <a:rPr lang="en-US" sz="3200" b="1" dirty="0" smtClean="0">
                <a:latin typeface="+mn-lt"/>
                <a:ea typeface="+mn-ea"/>
                <a:cs typeface="+mn-cs"/>
              </a:rPr>
            </a:br>
            <a:r>
              <a:rPr lang="he-IL" sz="3200" b="1" dirty="0" smtClean="0">
                <a:latin typeface="+mn-lt"/>
                <a:ea typeface="+mn-ea"/>
                <a:cs typeface="+mn-cs"/>
              </a:rPr>
              <a:t>שמעניינות אתכם</a:t>
            </a:r>
            <a:endParaRPr lang="he-IL" sz="3200" b="1" dirty="0"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לוגו החברה להגנת הטבע מרכז הצפרות הישראלי&#10;לוגו קרן הדוכיפת מבית החברה להגנת הטבע" title="לוגואים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99591" y="152050"/>
            <a:ext cx="3024337" cy="1067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 title="לוגו משרד החינוך המזכירות הפדגוגית אגף מדעים הפיקוח על הוראת מדע וטכנולוגיה והאגף לטכנולוגיות מידע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072" y="116632"/>
            <a:ext cx="3488105" cy="1177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https://upload.wikimedia.org/wikipedia/commons/e/ef/Ben_Jigsaw_Puzzle_Puzzle_Puzzle.png" title="&quot;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991" y="3010655"/>
            <a:ext cx="42195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מלבן 1"/>
          <p:cNvSpPr/>
          <p:nvPr/>
        </p:nvSpPr>
        <p:spPr>
          <a:xfrm>
            <a:off x="2425206" y="6359030"/>
            <a:ext cx="4480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</a:rPr>
              <a:t>אוגדן חקר </a:t>
            </a:r>
            <a:r>
              <a:rPr lang="he-IL">
                <a:latin typeface="Times New Roman" panose="02020603050405020304" pitchFamily="18" charset="0"/>
                <a:ea typeface="Times New Roman" panose="02020603050405020304" pitchFamily="18" charset="0"/>
              </a:rPr>
              <a:t>ציפורים </a:t>
            </a:r>
            <a:r>
              <a:rPr lang="he-IL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וסביבה </a:t>
            </a: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דפי פעילות לתלמיד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61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ה</a:t>
            </a:r>
            <a:r>
              <a:rPr lang="he-IL" dirty="0" smtClean="0"/>
              <a:t>משימה</a:t>
            </a:r>
            <a:endParaRPr lang="en-US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>
          <a:xfrm>
            <a:off x="323528" y="188640"/>
            <a:ext cx="8640960" cy="655272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000" b="1" dirty="0"/>
              <a:t>תלמידים העלו מספר </a:t>
            </a:r>
            <a:r>
              <a:rPr lang="he-IL" sz="2000" b="1" dirty="0" smtClean="0"/>
              <a:t>תופעות המזמנות חקר ציפורים:</a:t>
            </a:r>
            <a:endParaRPr lang="en-US" sz="2000" b="1" dirty="0"/>
          </a:p>
          <a:p>
            <a:pPr marL="457200" lvl="0" indent="-457200">
              <a:buAutoNum type="arabicPeriod"/>
            </a:pPr>
            <a:r>
              <a:rPr lang="he-IL" sz="2000" dirty="0" smtClean="0"/>
              <a:t>מגוון המינים בשטח הבנוי בחצר ביה"ס שונה מהמגוון בחורשה הסמוכה.</a:t>
            </a:r>
          </a:p>
          <a:p>
            <a:pPr marL="457200" lvl="0" indent="-457200">
              <a:buAutoNum type="arabicPeriod"/>
            </a:pPr>
            <a:r>
              <a:rPr lang="he-IL" sz="2000" dirty="0" smtClean="0"/>
              <a:t>הירגזי </a:t>
            </a:r>
            <a:r>
              <a:rPr lang="he-IL" sz="2000" dirty="0"/>
              <a:t>חוזר מידי שנה ומקנן באותה תיבת </a:t>
            </a:r>
            <a:r>
              <a:rPr lang="he-IL" sz="2000" dirty="0" smtClean="0"/>
              <a:t>קינון</a:t>
            </a:r>
            <a:endParaRPr lang="en-US" sz="2000" dirty="0"/>
          </a:p>
          <a:p>
            <a:pPr marL="457200" lvl="0" indent="-457200">
              <a:buFont typeface="+mj-lt"/>
              <a:buAutoNum type="arabicPeriod"/>
            </a:pPr>
            <a:r>
              <a:rPr lang="he-IL" sz="2000" dirty="0" err="1" smtClean="0"/>
              <a:t>המיינה</a:t>
            </a:r>
            <a:r>
              <a:rPr lang="he-IL" sz="2000" dirty="0" smtClean="0"/>
              <a:t> מגרשת לפעמים ציפורים אחרות מהמקום בו נחות או משחרות למזון. </a:t>
            </a:r>
          </a:p>
          <a:p>
            <a:pPr marL="457200" lvl="0" indent="-457200">
              <a:buFont typeface="+mj-lt"/>
              <a:buAutoNum type="arabicPeriod"/>
            </a:pPr>
            <a:r>
              <a:rPr lang="he-IL" sz="2000" dirty="0" smtClean="0"/>
              <a:t>השחרור שר במספר קולות וגוונים.</a:t>
            </a:r>
          </a:p>
          <a:p>
            <a:pPr marL="457200" lvl="0" indent="-457200">
              <a:buFont typeface="+mj-lt"/>
              <a:buAutoNum type="arabicPeriod"/>
            </a:pPr>
            <a:r>
              <a:rPr lang="he-IL" sz="2000" dirty="0" smtClean="0"/>
              <a:t>כל פעם שהסנונית בונה קן במרפסת הוא נופל. </a:t>
            </a:r>
          </a:p>
          <a:p>
            <a:pPr marL="457200" lvl="0" indent="-457200">
              <a:buFont typeface="+mj-lt"/>
              <a:buAutoNum type="arabicPeriod"/>
            </a:pPr>
            <a:r>
              <a:rPr lang="he-IL" sz="2000" dirty="0" smtClean="0"/>
              <a:t>הנחליאלי מגיע לארצנו כל שנה באותו שבוע </a:t>
            </a:r>
            <a:endParaRPr lang="he-IL" sz="2000" dirty="0"/>
          </a:p>
          <a:p>
            <a:pPr marL="457200" lvl="0" indent="-457200">
              <a:buFont typeface="+mj-lt"/>
              <a:buAutoNum type="arabicPeriod"/>
            </a:pPr>
            <a:r>
              <a:rPr lang="he-IL" sz="2000" dirty="0" err="1" smtClean="0"/>
              <a:t>הדררות</a:t>
            </a:r>
            <a:r>
              <a:rPr lang="he-IL" sz="2000" dirty="0" smtClean="0"/>
              <a:t> מפצחות את אגוזי הפקאן כשהם עוד ירוקים</a:t>
            </a:r>
          </a:p>
          <a:p>
            <a:pPr marL="457200" lvl="0" indent="-457200">
              <a:buFont typeface="+mj-lt"/>
              <a:buAutoNum type="arabicPeriod"/>
            </a:pPr>
            <a:r>
              <a:rPr lang="he-IL" sz="2000" dirty="0" smtClean="0"/>
              <a:t>הדרורים מופיעים לעיתים קרובות בלהקה</a:t>
            </a: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he-IL" sz="2800" b="1" dirty="0" smtClean="0">
                <a:solidFill>
                  <a:srgbClr val="C00000"/>
                </a:solidFill>
              </a:rPr>
              <a:t>המשימה שלכם: הרחבת הידע על התופעה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he-IL" sz="2000" b="1" dirty="0" smtClean="0"/>
              <a:t>א</a:t>
            </a:r>
            <a:r>
              <a:rPr lang="he-IL" sz="2000" b="1" dirty="0"/>
              <a:t>. בחרו </a:t>
            </a:r>
            <a:r>
              <a:rPr lang="he-IL" sz="2000" b="1" dirty="0" smtClean="0"/>
              <a:t>מתוך התופעות תופעה אחת שנתקלתם בה קודם ומעניינת אתכם.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he-IL" sz="2000" b="1" dirty="0" smtClean="0"/>
              <a:t>עיברו לשקף הבא</a:t>
            </a:r>
            <a:r>
              <a:rPr lang="he-IL" sz="2000" dirty="0" smtClean="0"/>
              <a:t> </a:t>
            </a:r>
            <a:r>
              <a:rPr lang="he-IL" sz="2000" dirty="0" err="1" smtClean="0"/>
              <a:t>ורישמו</a:t>
            </a:r>
            <a:r>
              <a:rPr lang="he-IL" sz="2000" dirty="0" smtClean="0"/>
              <a:t> את שמכם ואת שם התופעה, תארו את התופעה וסכמו מה אתם יודעים בהקשר לתופעה זו.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he-IL" sz="2000" b="1" dirty="0" smtClean="0"/>
              <a:t>ב</a:t>
            </a:r>
            <a:r>
              <a:rPr lang="he-IL" sz="2000" b="1" dirty="0"/>
              <a:t>. </a:t>
            </a:r>
            <a:r>
              <a:rPr lang="he-IL" sz="2000" b="1" dirty="0" smtClean="0"/>
              <a:t>היכנסו ל</a:t>
            </a:r>
            <a:r>
              <a:rPr lang="he-IL" sz="2000" b="1" u="sng" dirty="0" smtClean="0">
                <a:hlinkClick r:id="rId3"/>
              </a:rPr>
              <a:t>ספרית </a:t>
            </a:r>
            <a:r>
              <a:rPr lang="he-IL" sz="2000" b="1" u="sng" dirty="0">
                <a:hlinkClick r:id="rId3"/>
              </a:rPr>
              <a:t>המשאבים</a:t>
            </a:r>
            <a:r>
              <a:rPr lang="he-IL" sz="2000" b="1" dirty="0"/>
              <a:t> של תכנית חקר </a:t>
            </a:r>
            <a:r>
              <a:rPr lang="he-IL" sz="2000" b="1" dirty="0" smtClean="0"/>
              <a:t>ציפורים: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he-IL" sz="2000" dirty="0" smtClean="0"/>
              <a:t>- במחיצת </a:t>
            </a:r>
            <a:r>
              <a:rPr lang="he-IL" sz="2000" b="1" dirty="0" smtClean="0"/>
              <a:t>"מאמרי העשרה וחקר" </a:t>
            </a:r>
            <a:r>
              <a:rPr lang="he-IL" sz="2000" dirty="0" smtClean="0"/>
              <a:t>חפשו מאמר </a:t>
            </a:r>
            <a:r>
              <a:rPr lang="he-IL" sz="2000" dirty="0"/>
              <a:t>אחד </a:t>
            </a:r>
            <a:r>
              <a:rPr lang="he-IL" sz="2000" u="sng" dirty="0"/>
              <a:t>שעוסק </a:t>
            </a:r>
            <a:r>
              <a:rPr lang="he-IL" sz="2000" u="sng" dirty="0" smtClean="0"/>
              <a:t>בתופעה שבחרתם </a:t>
            </a:r>
            <a:r>
              <a:rPr lang="he-IL" sz="2000" dirty="0" smtClean="0"/>
              <a:t>מה </a:t>
            </a:r>
            <a:r>
              <a:rPr lang="he-IL" sz="2000" dirty="0"/>
              <a:t>שם המאמר</a:t>
            </a:r>
            <a:r>
              <a:rPr lang="he-IL" sz="2000" dirty="0" smtClean="0"/>
              <a:t>? ומי כתב אותו? ובאיזו שנה? </a:t>
            </a:r>
            <a:r>
              <a:rPr lang="he-IL" sz="2000" dirty="0" err="1" smtClean="0"/>
              <a:t>רישמו</a:t>
            </a:r>
            <a:r>
              <a:rPr lang="he-IL" sz="2000" dirty="0" smtClean="0"/>
              <a:t> אותו בשקף שלכם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he-IL" sz="2000" dirty="0" smtClean="0"/>
              <a:t>- סכמו את המידע המעניין על התופעה, שמצאתם בו.</a:t>
            </a:r>
            <a:endParaRPr lang="en-US" sz="2000" dirty="0"/>
          </a:p>
          <a:p>
            <a:pPr marL="0" indent="0">
              <a:buNone/>
            </a:pPr>
            <a:r>
              <a:rPr lang="he-IL" sz="2000" dirty="0" smtClean="0"/>
              <a:t> </a:t>
            </a:r>
            <a:r>
              <a:rPr lang="he-IL" sz="2000" dirty="0"/>
              <a:t/>
            </a:r>
            <a:br>
              <a:rPr lang="he-IL" sz="2000" dirty="0"/>
            </a:b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22963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  <a:spcBef>
                <a:spcPts val="1200"/>
              </a:spcBef>
            </a:pPr>
            <a:r>
              <a:rPr lang="he-IL" sz="2700" b="1" dirty="0" smtClean="0">
                <a:solidFill>
                  <a:srgbClr val="C00000"/>
                </a:solidFill>
                <a:cs typeface="+mn-cs"/>
              </a:rPr>
              <a:t>שמות התלמידים: ___________</a:t>
            </a:r>
            <a:br>
              <a:rPr lang="he-IL" sz="2700" b="1" dirty="0" smtClean="0">
                <a:solidFill>
                  <a:srgbClr val="C00000"/>
                </a:solidFill>
                <a:cs typeface="+mn-cs"/>
              </a:rPr>
            </a:br>
            <a:r>
              <a:rPr lang="he-IL" sz="2700" b="1" dirty="0" smtClean="0">
                <a:solidFill>
                  <a:srgbClr val="C00000"/>
                </a:solidFill>
                <a:cs typeface="+mn-cs"/>
              </a:rPr>
              <a:t>שם התופעה: _______________</a:t>
            </a:r>
            <a:r>
              <a:rPr lang="en-US" sz="2700" b="1" dirty="0" smtClean="0">
                <a:solidFill>
                  <a:srgbClr val="C00000"/>
                </a:solidFill>
                <a:cs typeface="+mn-cs"/>
              </a:rPr>
              <a:t/>
            </a:r>
            <a:br>
              <a:rPr lang="en-US" sz="2700" b="1" dirty="0" smtClean="0">
                <a:solidFill>
                  <a:srgbClr val="C00000"/>
                </a:solidFill>
                <a:cs typeface="+mn-cs"/>
              </a:rPr>
            </a:br>
            <a:r>
              <a:rPr lang="he-IL" sz="2200" b="1" dirty="0" smtClean="0">
                <a:solidFill>
                  <a:srgbClr val="C00000"/>
                </a:solidFill>
                <a:cs typeface="+mn-cs"/>
              </a:rPr>
              <a:t>תיאור התופעה:____________________________________</a:t>
            </a:r>
            <a:r>
              <a:rPr lang="en-US" sz="2200" b="1" dirty="0" smtClean="0">
                <a:solidFill>
                  <a:srgbClr val="C00000"/>
                </a:solidFill>
                <a:cs typeface="+mn-cs"/>
              </a:rPr>
              <a:t/>
            </a:r>
            <a:br>
              <a:rPr lang="en-US" sz="2200" b="1" dirty="0" smtClean="0">
                <a:solidFill>
                  <a:srgbClr val="C00000"/>
                </a:solidFill>
                <a:cs typeface="+mn-cs"/>
              </a:rPr>
            </a:br>
            <a:r>
              <a:rPr lang="he-IL" sz="2200" b="1" dirty="0" smtClean="0">
                <a:solidFill>
                  <a:srgbClr val="C00000"/>
                </a:solidFill>
                <a:cs typeface="+mn-cs"/>
              </a:rPr>
              <a:t>_______________________________________________</a:t>
            </a:r>
            <a:r>
              <a:rPr lang="en-US" sz="2200" b="1" dirty="0" smtClean="0">
                <a:solidFill>
                  <a:srgbClr val="C00000"/>
                </a:solidFill>
                <a:cs typeface="+mn-cs"/>
              </a:rPr>
              <a:t/>
            </a:r>
            <a:br>
              <a:rPr lang="en-US" sz="2200" b="1" dirty="0" smtClean="0">
                <a:solidFill>
                  <a:srgbClr val="C00000"/>
                </a:solidFill>
                <a:cs typeface="+mn-cs"/>
              </a:rPr>
            </a:br>
            <a:r>
              <a:rPr lang="he-IL" sz="2200" b="1" dirty="0" smtClean="0">
                <a:solidFill>
                  <a:srgbClr val="C00000"/>
                </a:solidFill>
                <a:cs typeface="+mn-cs"/>
              </a:rPr>
              <a:t>מה ידוע לי על התופעה?_____________________________</a:t>
            </a:r>
            <a:br>
              <a:rPr lang="he-IL" sz="2200" b="1" dirty="0" smtClean="0">
                <a:solidFill>
                  <a:srgbClr val="C00000"/>
                </a:solidFill>
                <a:cs typeface="+mn-cs"/>
              </a:rPr>
            </a:br>
            <a:r>
              <a:rPr lang="he-IL" sz="2200" b="1" dirty="0" smtClean="0">
                <a:solidFill>
                  <a:srgbClr val="C00000"/>
                </a:solidFill>
                <a:cs typeface="+mn-cs"/>
              </a:rPr>
              <a:t>_______________________________________________</a:t>
            </a:r>
            <a:r>
              <a:rPr lang="en-US" sz="3200" b="1" dirty="0">
                <a:solidFill>
                  <a:srgbClr val="C00000"/>
                </a:solidFill>
              </a:rPr>
              <a:t/>
            </a:r>
            <a:br>
              <a:rPr lang="en-US" sz="3200" b="1" dirty="0">
                <a:solidFill>
                  <a:srgbClr val="C00000"/>
                </a:solidFill>
              </a:rPr>
            </a:br>
            <a:r>
              <a:rPr lang="en-US" sz="1000" b="1" dirty="0" smtClean="0">
                <a:solidFill>
                  <a:srgbClr val="C00000"/>
                </a:solidFill>
                <a:cs typeface="+mn-cs"/>
              </a:rPr>
              <a:t/>
            </a:r>
            <a:br>
              <a:rPr lang="en-US" sz="1000" b="1" dirty="0" smtClean="0">
                <a:solidFill>
                  <a:srgbClr val="C00000"/>
                </a:solidFill>
                <a:cs typeface="+mn-cs"/>
              </a:rPr>
            </a:br>
            <a:endParaRPr lang="he-IL" sz="1100" b="1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3645024"/>
            <a:ext cx="8229600" cy="295232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he-IL" sz="2000" b="1" dirty="0" smtClean="0"/>
              <a:t>כותרת המאמר העוסק בשאלה שבחרתי: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he-IL" sz="2000" b="1" dirty="0" smtClean="0"/>
              <a:t> </a:t>
            </a:r>
          </a:p>
          <a:p>
            <a:pPr marL="0" indent="0">
              <a:buNone/>
            </a:pPr>
            <a:r>
              <a:rPr lang="he-IL" sz="2000" b="1" dirty="0" smtClean="0"/>
              <a:t>שם הכותב:                                   שנת פרסום המאמר: </a:t>
            </a:r>
          </a:p>
          <a:p>
            <a:pPr marL="0" indent="0">
              <a:buNone/>
            </a:pPr>
            <a:r>
              <a:rPr lang="he-IL" sz="2000" b="1" dirty="0" smtClean="0"/>
              <a:t>משהו מעניין שקראתי בקשר לתופעה:</a:t>
            </a:r>
          </a:p>
          <a:p>
            <a:pPr marL="0" indent="0">
              <a:buNone/>
            </a:pPr>
            <a:endParaRPr lang="he-IL" sz="2000" b="1" dirty="0"/>
          </a:p>
          <a:p>
            <a:pPr marL="0" indent="0">
              <a:buNone/>
            </a:pPr>
            <a:endParaRPr lang="he-IL" sz="2000" b="1" dirty="0" smtClean="0"/>
          </a:p>
          <a:p>
            <a:pPr marL="0" indent="0">
              <a:buNone/>
            </a:pPr>
            <a:endParaRPr lang="he-IL" sz="2000" b="1" dirty="0"/>
          </a:p>
          <a:p>
            <a:pPr marL="0" indent="0">
              <a:buNone/>
            </a:pPr>
            <a:endParaRPr lang="he-IL" sz="2000" b="1" dirty="0" smtClean="0"/>
          </a:p>
          <a:p>
            <a:pPr marL="0" indent="0">
              <a:buNone/>
            </a:pPr>
            <a:endParaRPr lang="he-IL" sz="2000" b="1" dirty="0" smtClean="0"/>
          </a:p>
          <a:p>
            <a:pPr marL="0" indent="0">
              <a:buNone/>
            </a:pPr>
            <a:endParaRPr lang="he-IL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55322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ה</a:t>
            </a:r>
            <a:r>
              <a:rPr lang="he-IL" dirty="0" smtClean="0"/>
              <a:t>רחבת הידע על הציפור</a:t>
            </a:r>
            <a:endParaRPr lang="en-US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>
          <a:xfrm>
            <a:off x="323528" y="188640"/>
            <a:ext cx="8640960" cy="655272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400" b="1" dirty="0" smtClean="0">
                <a:solidFill>
                  <a:srgbClr val="C00000"/>
                </a:solidFill>
              </a:rPr>
              <a:t>המשימה </a:t>
            </a:r>
            <a:r>
              <a:rPr lang="he-IL" sz="2400" b="1" dirty="0">
                <a:solidFill>
                  <a:srgbClr val="C00000"/>
                </a:solidFill>
              </a:rPr>
              <a:t>שלכם</a:t>
            </a:r>
            <a:r>
              <a:rPr lang="he-IL" sz="2400" b="1" dirty="0" smtClean="0">
                <a:solidFill>
                  <a:srgbClr val="C00000"/>
                </a:solidFill>
              </a:rPr>
              <a:t>: הרחבת </a:t>
            </a:r>
            <a:r>
              <a:rPr lang="he-IL" sz="2400" b="1" dirty="0">
                <a:solidFill>
                  <a:srgbClr val="C00000"/>
                </a:solidFill>
              </a:rPr>
              <a:t>הידע על הציפור שמעניינת אתכם</a:t>
            </a:r>
          </a:p>
          <a:p>
            <a:pPr marL="0" indent="0">
              <a:buNone/>
            </a:pP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he-IL" sz="2000" b="1" dirty="0" smtClean="0"/>
              <a:t>א</a:t>
            </a:r>
            <a:r>
              <a:rPr lang="he-IL" sz="2000" b="1" dirty="0"/>
              <a:t>. </a:t>
            </a:r>
            <a:r>
              <a:rPr lang="he-IL" sz="2000" b="1" dirty="0" err="1" smtClean="0"/>
              <a:t>רישמו</a:t>
            </a:r>
            <a:r>
              <a:rPr lang="he-IL" sz="2000" b="1" dirty="0" smtClean="0"/>
              <a:t> את שם הציפור העברי והלועזי </a:t>
            </a:r>
            <a:r>
              <a:rPr lang="he-IL" sz="2000" dirty="0" smtClean="0"/>
              <a:t>– היעזרו במדריך הציפורים או במידע ברשת.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he-IL" sz="2000" b="1" dirty="0" smtClean="0"/>
              <a:t>תופעה שמעניינת </a:t>
            </a:r>
            <a:r>
              <a:rPr lang="he-IL" sz="2000" b="1" dirty="0"/>
              <a:t>אתכם מתוכן</a:t>
            </a:r>
            <a:r>
              <a:rPr lang="he-IL" sz="2000" b="1" dirty="0" smtClean="0"/>
              <a:t>. עיברו לשקף הבא</a:t>
            </a:r>
            <a:r>
              <a:rPr lang="he-IL" sz="2000" dirty="0" smtClean="0"/>
              <a:t> </a:t>
            </a:r>
            <a:r>
              <a:rPr lang="he-IL" sz="2000" dirty="0" err="1" smtClean="0"/>
              <a:t>ורישמו</a:t>
            </a:r>
            <a:r>
              <a:rPr lang="he-IL" sz="2000" dirty="0" smtClean="0"/>
              <a:t> את שמכם ואת שם הציפור והתופעה בהקשר לה.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he-IL" sz="2000" b="1" dirty="0" smtClean="0"/>
              <a:t>ב</a:t>
            </a:r>
            <a:r>
              <a:rPr lang="he-IL" sz="2000" b="1" dirty="0"/>
              <a:t>. </a:t>
            </a:r>
            <a:r>
              <a:rPr lang="he-IL" sz="2000" b="1" dirty="0" smtClean="0"/>
              <a:t>היכנסו ל</a:t>
            </a:r>
            <a:r>
              <a:rPr lang="he-IL" sz="2000" b="1" u="sng" dirty="0" smtClean="0">
                <a:hlinkClick r:id="rId3"/>
              </a:rPr>
              <a:t>ספרית </a:t>
            </a:r>
            <a:r>
              <a:rPr lang="he-IL" sz="2000" b="1" u="sng" dirty="0">
                <a:hlinkClick r:id="rId3"/>
              </a:rPr>
              <a:t>המשאבים</a:t>
            </a:r>
            <a:r>
              <a:rPr lang="he-IL" sz="2000" b="1" dirty="0"/>
              <a:t> של תכנית חקר </a:t>
            </a:r>
            <a:r>
              <a:rPr lang="he-IL" sz="2000" b="1" dirty="0" smtClean="0"/>
              <a:t>ציפורים: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he-IL" sz="2000" dirty="0"/>
              <a:t>- במחיצת </a:t>
            </a:r>
            <a:r>
              <a:rPr lang="he-IL" sz="2000" b="1" dirty="0"/>
              <a:t>"תמונות" </a:t>
            </a:r>
            <a:r>
              <a:rPr lang="he-IL" sz="2000" dirty="0"/>
              <a:t>חפשו תמונה של הציפור בה עוסקת התופעה. העתיקו את התמונה לשקף שלכם. </a:t>
            </a:r>
            <a:endParaRPr lang="en-US" sz="2000" dirty="0"/>
          </a:p>
          <a:p>
            <a:pPr marL="0" indent="0">
              <a:buNone/>
            </a:pPr>
            <a:r>
              <a:rPr lang="he-IL" sz="2000" dirty="0" smtClean="0"/>
              <a:t>- במחיצת </a:t>
            </a:r>
            <a:r>
              <a:rPr lang="he-IL" sz="2000" b="1" dirty="0" smtClean="0"/>
              <a:t>"מאמרי העשרה וחקר" </a:t>
            </a:r>
            <a:r>
              <a:rPr lang="he-IL" sz="2000" dirty="0" smtClean="0"/>
              <a:t>חפשו מאמר </a:t>
            </a:r>
            <a:r>
              <a:rPr lang="he-IL" sz="2000" dirty="0"/>
              <a:t>אחד </a:t>
            </a:r>
            <a:r>
              <a:rPr lang="he-IL" sz="2000" u="sng" dirty="0"/>
              <a:t>שעוסק </a:t>
            </a:r>
            <a:r>
              <a:rPr lang="he-IL" sz="2000" u="sng" dirty="0" smtClean="0"/>
              <a:t>בתופעה שבחרתם </a:t>
            </a:r>
            <a:r>
              <a:rPr lang="he-IL" sz="2000" dirty="0" smtClean="0"/>
              <a:t>מה </a:t>
            </a:r>
            <a:r>
              <a:rPr lang="he-IL" sz="2000" dirty="0"/>
              <a:t>שם המאמר</a:t>
            </a:r>
            <a:r>
              <a:rPr lang="he-IL" sz="2000" dirty="0" smtClean="0"/>
              <a:t>? ומי כתב אותו? ובאיזו שנה? </a:t>
            </a:r>
            <a:r>
              <a:rPr lang="he-IL" sz="2000" dirty="0" err="1" smtClean="0"/>
              <a:t>רישמו</a:t>
            </a:r>
            <a:r>
              <a:rPr lang="he-IL" sz="2000" dirty="0" smtClean="0"/>
              <a:t> אותו בשקף שלכם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he-IL" sz="2000" dirty="0" smtClean="0"/>
              <a:t>- סכמו את המידע המעניין על התופעה, שמצאתם בו.</a:t>
            </a:r>
            <a:endParaRPr lang="en-US" sz="2000" dirty="0"/>
          </a:p>
          <a:p>
            <a:pPr marL="0" indent="0">
              <a:buNone/>
            </a:pPr>
            <a:r>
              <a:rPr lang="he-IL" sz="2000" dirty="0" smtClean="0"/>
              <a:t> </a:t>
            </a:r>
            <a:r>
              <a:rPr lang="he-IL" sz="2000" dirty="0"/>
              <a:t/>
            </a:r>
            <a:br>
              <a:rPr lang="he-IL" sz="2000" dirty="0"/>
            </a:b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95766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דף מאפיינים 1</a:t>
            </a:r>
            <a:endParaRPr lang="en-US" dirty="0"/>
          </a:p>
        </p:txBody>
      </p:sp>
      <p:sp>
        <p:nvSpPr>
          <p:cNvPr id="150" name="Shape 150"/>
          <p:cNvSpPr txBox="1"/>
          <p:nvPr/>
        </p:nvSpPr>
        <p:spPr>
          <a:xfrm>
            <a:off x="5848311" y="2763296"/>
            <a:ext cx="3168600" cy="3816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>
              <a:spcBef>
                <a:spcPts val="220"/>
              </a:spcBef>
              <a:spcAft>
                <a:spcPts val="0"/>
              </a:spcAft>
              <a:buSzPct val="25000"/>
              <a:buNone/>
            </a:pPr>
            <a:r>
              <a:rPr lang="he-IL" sz="1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sym typeface="Calibri"/>
              </a:rPr>
              <a:t>מקור הצילום:_____________________</a:t>
            </a:r>
            <a:endParaRPr lang="x-none" sz="1200" b="0" i="0" u="none" strike="noStrike" cap="none" baseline="0" dirty="0">
              <a:solidFill>
                <a:schemeClr val="dk1"/>
              </a:solidFill>
              <a:latin typeface="Calibri"/>
              <a:ea typeface="Calibri"/>
              <a:sym typeface="Calibri"/>
            </a:endParaRPr>
          </a:p>
        </p:txBody>
      </p:sp>
      <p:graphicFrame>
        <p:nvGraphicFramePr>
          <p:cNvPr id="151" name="Shape 151" title="טבלה שם הציפור בעברית ובלועזית"/>
          <p:cNvGraphicFramePr/>
          <p:nvPr>
            <p:extLst>
              <p:ext uri="{D42A27DB-BD31-4B8C-83A1-F6EECF244321}">
                <p14:modId xmlns:p14="http://schemas.microsoft.com/office/powerpoint/2010/main" val="2518478639"/>
              </p:ext>
            </p:extLst>
          </p:nvPr>
        </p:nvGraphicFramePr>
        <p:xfrm>
          <a:off x="1423866" y="399686"/>
          <a:ext cx="4053950" cy="1462980"/>
        </p:xfrm>
        <a:graphic>
          <a:graphicData uri="http://schemas.openxmlformats.org/drawingml/2006/table">
            <a:tbl>
              <a:tblPr firstRow="1">
                <a:noFill/>
              </a:tblPr>
              <a:tblGrid>
                <a:gridCol w="1813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0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9650"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x-none" sz="1600" b="0" i="0" u="none" strike="noStrike" cap="none" baseline="0" dirty="0">
                        <a:solidFill>
                          <a:srgbClr val="0000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e-IL" dirty="0" smtClean="0">
                          <a:solidFill>
                            <a:srgbClr val="0000CC"/>
                          </a:solidFill>
                        </a:rPr>
                        <a:t>שם הציפור בעברית</a:t>
                      </a:r>
                      <a:r>
                        <a:rPr lang="en-US" dirty="0" smtClean="0">
                          <a:solidFill>
                            <a:srgbClr val="0000CC"/>
                          </a:solidFill>
                        </a:rPr>
                        <a:t/>
                      </a:r>
                      <a:br>
                        <a:rPr lang="en-US" dirty="0" smtClean="0">
                          <a:solidFill>
                            <a:srgbClr val="0000CC"/>
                          </a:solidFill>
                        </a:rPr>
                      </a:br>
                      <a:endParaRPr lang="x-none" dirty="0">
                        <a:solidFill>
                          <a:srgbClr val="0000CC"/>
                        </a:solidFill>
                      </a:endParaRPr>
                    </a:p>
                  </a:txBody>
                  <a:tcPr marL="91425" marR="91425" marT="91425" marB="9142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450"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x-none" sz="1600" b="0" i="0" u="none" strike="noStrike" cap="none" baseline="0" dirty="0">
                        <a:solidFill>
                          <a:srgbClr val="0000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>
                          <a:solidFill>
                            <a:srgbClr val="0000CC"/>
                          </a:solidFill>
                        </a:rPr>
                        <a:t>שם הציפור בלועזית</a:t>
                      </a:r>
                      <a:endParaRPr lang="x-none" dirty="0" smtClean="0">
                        <a:solidFill>
                          <a:srgbClr val="0000CC"/>
                        </a:solidFill>
                      </a:endParaRPr>
                    </a:p>
                    <a:p>
                      <a:endParaRPr dirty="0">
                        <a:solidFill>
                          <a:srgbClr val="0000CC"/>
                        </a:solidFill>
                      </a:endParaRPr>
                    </a:p>
                  </a:txBody>
                  <a:tcPr marL="91425" marR="91425" marT="91425" marB="9142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2" name="Shape 152" title="סמל רמקול"/>
          <p:cNvSpPr/>
          <p:nvPr/>
        </p:nvSpPr>
        <p:spPr>
          <a:xfrm>
            <a:off x="4150139" y="2155206"/>
            <a:ext cx="469794" cy="3048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53" name="Shape 153"/>
          <p:cNvSpPr txBox="1"/>
          <p:nvPr/>
        </p:nvSpPr>
        <p:spPr>
          <a:xfrm>
            <a:off x="6132100" y="387032"/>
            <a:ext cx="2664300" cy="23082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buSzPct val="25000"/>
              <a:buNone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תמונה</a:t>
            </a:r>
          </a:p>
          <a:p>
            <a:endParaRPr lang="x-none"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x-none"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x-none"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x-none"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x-none"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x-none"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x-none"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54" name="Shape 154" title="טבל להשלמה מידות, סימני היכר בולטים ןדו-צורתיות זוויגית"/>
          <p:cNvGraphicFramePr/>
          <p:nvPr>
            <p:extLst>
              <p:ext uri="{D42A27DB-BD31-4B8C-83A1-F6EECF244321}">
                <p14:modId xmlns:p14="http://schemas.microsoft.com/office/powerpoint/2010/main" val="702652301"/>
              </p:ext>
            </p:extLst>
          </p:nvPr>
        </p:nvGraphicFramePr>
        <p:xfrm>
          <a:off x="251520" y="3212976"/>
          <a:ext cx="8736825" cy="3555180"/>
        </p:xfrm>
        <a:graphic>
          <a:graphicData uri="http://schemas.openxmlformats.org/drawingml/2006/table">
            <a:tbl>
              <a:tblPr firstRow="1">
                <a:noFill/>
              </a:tblPr>
              <a:tblGrid>
                <a:gridCol w="2389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7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9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05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940">
                <a:tc gridSpan="4"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x-none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מידות</a:t>
                      </a:r>
                      <a:r>
                        <a:rPr lang="he-IL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(</a:t>
                      </a:r>
                      <a:r>
                        <a:rPr lang="x-none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גודל יחסי</a:t>
                      </a:r>
                      <a:r>
                        <a:rPr lang="he-IL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 א</a:t>
                      </a:r>
                      <a:r>
                        <a:rPr lang="x-none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ורך</a:t>
                      </a:r>
                      <a:r>
                        <a:rPr lang="he-IL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x-none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משקל</a:t>
                      </a:r>
                      <a:r>
                        <a:rPr lang="he-IL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 מו</a:t>
                      </a:r>
                      <a:r>
                        <a:rPr lang="x-none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טת כנפים</a:t>
                      </a:r>
                      <a:r>
                        <a:rPr lang="he-IL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</a:t>
                      </a:r>
                      <a:endParaRPr lang="x-none" sz="1600" b="0" i="0" u="none" strike="noStrike" cap="none" baseline="0" dirty="0">
                        <a:solidFill>
                          <a:srgbClr val="0000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927">
                <a:tc gridSpan="2">
                  <a:txBody>
                    <a:bodyPr/>
                    <a:lstStyle/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x-none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דו-צורתיות זוויגית:</a:t>
                      </a: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x-none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סימני היכר בולטים:</a:t>
                      </a: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94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he-IL" sz="1600" b="0" i="0" u="none" strike="noStrike" kern="1200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לחוד, בזוג, בלהקה</a:t>
                      </a:r>
                      <a:endParaRPr lang="x-none" sz="1600" b="0" i="0" u="none" strike="noStrike" kern="1200" cap="none" baseline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x-none" sz="1600" b="0" i="0" u="none" strike="noStrike" cap="none" baseline="0" dirty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חברותיות:</a:t>
                      </a: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he-IL" sz="1600" b="0" i="0" u="none" strike="noStrike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נפוצה....נדירה</a:t>
                      </a:r>
                      <a:endParaRPr lang="x-none" sz="1600" b="0" i="0" u="none" strike="noStrike" cap="none" baseline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x-none" sz="1600" b="0" i="0" u="none" strike="noStrike" cap="none" baseline="0" dirty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</a:t>
                      </a:r>
                      <a:r>
                        <a:rPr lang="x-none" sz="1600" b="0" i="0" u="none" strike="noStrike" cap="none" baseline="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x-none" sz="1600" b="0" i="0" u="none" strike="noStrike" cap="none" baseline="0" dirty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בארץ:</a:t>
                      </a: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001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lang="x-none" sz="1600" b="0" i="0" u="none" strike="noStrike" cap="none" baseline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x-none" sz="1600" b="0" i="0" u="none" strike="noStrike" cap="none" baseline="0" dirty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אזור </a:t>
                      </a:r>
                      <a:r>
                        <a:rPr lang="x-none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קינון</a:t>
                      </a:r>
                      <a:r>
                        <a:rPr lang="he-IL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x-none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גיאוגרפי</a:t>
                      </a:r>
                      <a:r>
                        <a:rPr lang="he-IL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</a:t>
                      </a:r>
                      <a:endParaRPr lang="x-none" sz="1600" b="0" i="0" u="none" strike="noStrike" cap="none" baseline="0" dirty="0">
                        <a:solidFill>
                          <a:srgbClr val="0000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he-IL" sz="1600" b="0" i="0" u="none" strike="noStrike" cap="none" baseline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יציבה/ חורפת/ </a:t>
                      </a:r>
                      <a:r>
                        <a:rPr lang="he-IL" sz="1600" b="0" i="0" u="none" strike="noStrike" cap="none" baseline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מקייצת</a:t>
                      </a:r>
                      <a:endParaRPr lang="x-none" sz="1600" b="0" i="0" u="none" strike="noStrike" cap="none" baseline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x-none" sz="1600" b="0" i="0" u="none" strike="noStrike" cap="none" baseline="0" dirty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סטטוס הציפור בארץ:</a:t>
                      </a: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079"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x-none" sz="1600" b="0" i="0" u="none" strike="noStrike" cap="none" baseline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r" rtl="1">
                        <a:buSzPct val="25000"/>
                        <a:buNone/>
                      </a:pPr>
                      <a:r>
                        <a:rPr lang="x-none" sz="1600" b="0" i="0" u="none" strike="noStrike" cap="none" baseline="0" dirty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עונת קינון:</a:t>
                      </a: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0000" marR="90000" marT="46825" marB="46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x-none" sz="1600" b="0" i="0" u="none" strike="noStrike" cap="none" baseline="0" dirty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תפוצה בארץ:</a:t>
                      </a:r>
                    </a:p>
                  </a:txBody>
                  <a:tcPr marL="90000" marR="90000" marT="46825" marB="46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079"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x-none" sz="1600" b="0" i="0" u="none" strike="noStrike" cap="none" baseline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x-none" sz="1600" b="0" i="0" u="none" strike="noStrike" cap="none" baseline="0" dirty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מקום בניית הקן:</a:t>
                      </a: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0000" marR="90000" marT="46825" marB="46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x-none" sz="1600" b="0" i="0" u="none" strike="noStrike" cap="none" baseline="0" dirty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אזורי מחייה:</a:t>
                      </a:r>
                    </a:p>
                  </a:txBody>
                  <a:tcPr marL="90000" marR="90000" marT="46825" marB="46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940">
                <a:tc>
                  <a:txBody>
                    <a:bodyPr/>
                    <a:lstStyle/>
                    <a:p>
                      <a:pPr marL="0" lvl="0" algn="r" rtl="1">
                        <a:buSzPct val="25000"/>
                        <a:buNone/>
                      </a:pPr>
                      <a:endParaRPr lang="x-none" sz="1600" b="0" i="0" u="none" strike="noStrike" cap="none" baseline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x-none" sz="1600" b="0" i="0" u="none" strike="noStrike" cap="none" baseline="0" dirty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בניית הקן:</a:t>
                      </a: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x-none" sz="1600" b="0" i="0" u="none" strike="noStrike" cap="none" baseline="0" dirty="0">
                        <a:solidFill>
                          <a:srgbClr val="0000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x-none" sz="1600" b="0" i="0" u="none" strike="noStrike" cap="none" baseline="0" dirty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מקום לינה:</a:t>
                      </a:r>
                    </a:p>
                  </a:txBody>
                  <a:tcPr marL="90000" marR="90000" marT="46825" marB="46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940"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x-none" sz="1600" b="0" i="0" u="none" strike="noStrike" cap="none" baseline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x-none" sz="1600" b="0" i="0" u="none" strike="noStrike" cap="none" baseline="0" dirty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תטולה, מחזורי הטלה:</a:t>
                      </a: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x-none" sz="1600" b="0" i="0" u="none" strike="noStrike" kern="1200" cap="none" baseline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x-none" sz="1600" b="0" i="0" u="none" strike="noStrike" cap="none" baseline="0" dirty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התאמות להזנה:</a:t>
                      </a: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944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x-none" sz="1600" b="0" i="0" u="none" strike="noStrike" kern="1200" cap="none" baseline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x-none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טיפול בצאצאים:</a:t>
                      </a:r>
                      <a:endParaRPr lang="x-none" sz="1600" b="0" i="0" u="none" strike="noStrike" cap="none" baseline="0" dirty="0">
                        <a:solidFill>
                          <a:srgbClr val="0000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x-none" sz="1600" b="0" i="0" u="none" strike="noStrike" kern="1200" cap="none" baseline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x-none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מזון עיקרי:</a:t>
                      </a: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5" name="Shape 155"/>
          <p:cNvSpPr/>
          <p:nvPr/>
        </p:nvSpPr>
        <p:spPr>
          <a:xfrm>
            <a:off x="1163549" y="2152206"/>
            <a:ext cx="25988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buSzPct val="25000"/>
              <a:buNone/>
            </a:pPr>
            <a:r>
              <a:rPr lang="x-none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לחצו לשמיעת קול הציפור</a:t>
            </a:r>
          </a:p>
        </p:txBody>
      </p:sp>
      <p:sp>
        <p:nvSpPr>
          <p:cNvPr id="11" name="Shape 150"/>
          <p:cNvSpPr txBox="1"/>
          <p:nvPr/>
        </p:nvSpPr>
        <p:spPr>
          <a:xfrm>
            <a:off x="878697" y="2550895"/>
            <a:ext cx="3271441" cy="284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buSzPct val="25000"/>
              <a:buNone/>
            </a:pPr>
            <a:r>
              <a:rPr lang="he-IL" sz="1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sym typeface="Calibri"/>
              </a:rPr>
              <a:t>מקור </a:t>
            </a:r>
            <a:r>
              <a:rPr lang="x-none" sz="1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sym typeface="Calibri"/>
              </a:rPr>
              <a:t>הקול</a:t>
            </a:r>
            <a:r>
              <a:rPr lang="he-IL" sz="1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sym typeface="Calibri"/>
              </a:rPr>
              <a:t>:</a:t>
            </a:r>
            <a:r>
              <a:rPr lang="x-none" sz="1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sym typeface="Calibri"/>
              </a:rPr>
              <a:t> </a:t>
            </a:r>
            <a:r>
              <a:rPr lang="x-none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sym typeface="Calibri"/>
              </a:rPr>
              <a:t>באדיבות החברה להגנת הטבע</a:t>
            </a:r>
          </a:p>
        </p:txBody>
      </p:sp>
    </p:spTree>
    <p:extLst>
      <p:ext uri="{BB962C8B-B14F-4D97-AF65-F5344CB8AC3E}">
        <p14:creationId xmlns:p14="http://schemas.microsoft.com/office/powerpoint/2010/main" val="3694068892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ד</a:t>
            </a:r>
            <a:r>
              <a:rPr lang="he-IL" dirty="0" smtClean="0"/>
              <a:t>ף מאפיינים 2</a:t>
            </a:r>
            <a:endParaRPr lang="en-US" dirty="0"/>
          </a:p>
        </p:txBody>
      </p:sp>
      <p:sp>
        <p:nvSpPr>
          <p:cNvPr id="162" name="Shape 162"/>
          <p:cNvSpPr txBox="1">
            <a:spLocks noGrp="1"/>
          </p:cNvSpPr>
          <p:nvPr>
            <p:ph type="body" idx="2"/>
          </p:nvPr>
        </p:nvSpPr>
        <p:spPr>
          <a:xfrm>
            <a:off x="4860032" y="2852935"/>
            <a:ext cx="3966599" cy="3661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r" rtl="1">
              <a:spcBef>
                <a:spcPts val="560"/>
              </a:spcBef>
              <a:buClr>
                <a:schemeClr val="dk1"/>
              </a:buClr>
              <a:buSzPct val="101190"/>
              <a:buFont typeface="Arial"/>
              <a:buChar char="•"/>
            </a:pPr>
            <a:r>
              <a:rPr lang="x-none" sz="1800" b="0" i="0" u="none" strike="noStrike" cap="none" baseline="0" dirty="0" smtClean="0">
                <a:solidFill>
                  <a:srgbClr val="0000CC"/>
                </a:solidFill>
                <a:latin typeface="Calibri"/>
                <a:ea typeface="Calibri"/>
                <a:sym typeface="Calibri"/>
              </a:rPr>
              <a:t>תמונה</a:t>
            </a:r>
            <a:r>
              <a:rPr lang="he-IL" sz="1800" b="0" i="0" u="none" strike="noStrike" cap="none" baseline="0" dirty="0" smtClean="0">
                <a:solidFill>
                  <a:srgbClr val="0000CC"/>
                </a:solidFill>
                <a:latin typeface="Calibri"/>
                <a:ea typeface="Calibri"/>
                <a:sym typeface="Calibri"/>
              </a:rPr>
              <a:t> או סרטון</a:t>
            </a:r>
            <a:endParaRPr lang="x-none" sz="1800" b="0" i="0" u="none" strike="noStrike" cap="none" baseline="0" dirty="0">
              <a:solidFill>
                <a:srgbClr val="0000CC"/>
              </a:solidFill>
              <a:latin typeface="Calibri"/>
              <a:ea typeface="Calibri"/>
              <a:sym typeface="Calibri"/>
            </a:endParaRPr>
          </a:p>
        </p:txBody>
      </p:sp>
      <p:graphicFrame>
        <p:nvGraphicFramePr>
          <p:cNvPr id="163" name="Shape 163" title="טבלה להשלמה התנהגות, יחסי גומלין עם האדם ומידע נוסף"/>
          <p:cNvGraphicFramePr/>
          <p:nvPr>
            <p:extLst>
              <p:ext uri="{D42A27DB-BD31-4B8C-83A1-F6EECF244321}">
                <p14:modId xmlns:p14="http://schemas.microsoft.com/office/powerpoint/2010/main" val="2923960042"/>
              </p:ext>
            </p:extLst>
          </p:nvPr>
        </p:nvGraphicFramePr>
        <p:xfrm>
          <a:off x="755575" y="260647"/>
          <a:ext cx="8173075" cy="2475510"/>
        </p:xfrm>
        <a:graphic>
          <a:graphicData uri="http://schemas.openxmlformats.org/drawingml/2006/table">
            <a:tbl>
              <a:tblPr firstRow="1">
                <a:noFill/>
              </a:tblPr>
              <a:tblGrid>
                <a:gridCol w="1752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3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9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0350">
                <a:tc gridSpan="4">
                  <a:txBody>
                    <a:bodyPr/>
                    <a:lstStyle/>
                    <a:p>
                      <a:pPr marL="0" lvl="0" algn="r" rtl="1">
                        <a:buSzPct val="25000"/>
                        <a:buNone/>
                      </a:pPr>
                      <a:r>
                        <a:rPr lang="x-none" sz="1600" b="0" i="0" u="none" strike="noStrike" cap="none" baseline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התנהגות:</a:t>
                      </a:r>
                    </a:p>
                    <a:p>
                      <a:endParaRPr lang="x-none" sz="1600" b="0" i="0" u="none" strike="noStrike" cap="none" baseline="0">
                        <a:solidFill>
                          <a:srgbClr val="0000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endParaRPr lang="x-none" sz="1600" b="0" i="0" u="none" strike="noStrike" cap="none" baseline="0">
                        <a:solidFill>
                          <a:srgbClr val="0000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350">
                <a:tc gridSpan="4"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x-none" sz="1600" b="0" i="0" u="none" strike="noStrike" cap="none" baseline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יחסי גומלין עם האדם:</a:t>
                      </a:r>
                    </a:p>
                    <a:p>
                      <a:endParaRPr lang="x-none" sz="1600" b="0" i="0" u="none" strike="noStrike" cap="none" baseline="0">
                        <a:solidFill>
                          <a:srgbClr val="0000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endParaRPr lang="x-none" sz="1600" b="0" i="0" u="none" strike="noStrike" cap="none" baseline="0">
                        <a:solidFill>
                          <a:srgbClr val="0000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350">
                <a:tc gridSpan="4"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he-IL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מידע נוסף</a:t>
                      </a:r>
                      <a:r>
                        <a:rPr lang="x-none" sz="1600" b="0" i="0" u="none" strike="noStrike" cap="none" baseline="0" dirty="0" smtClean="0">
                          <a:solidFill>
                            <a:srgbClr val="0000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</a:t>
                      </a:r>
                      <a:endParaRPr lang="x-none" sz="1600" b="0" i="0" u="none" strike="noStrike" cap="none" baseline="0" dirty="0">
                        <a:solidFill>
                          <a:srgbClr val="0000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endParaRPr lang="x-none" sz="1600" b="0" i="0" u="none" strike="noStrike" cap="none" baseline="0" dirty="0">
                        <a:solidFill>
                          <a:srgbClr val="0000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endParaRPr lang="x-none" sz="1600" b="0" i="0" u="none" strike="noStrike" cap="none" baseline="0" dirty="0">
                        <a:solidFill>
                          <a:srgbClr val="0000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6825" marB="46825" anchor="ctr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Shape 162"/>
          <p:cNvSpPr txBox="1">
            <a:spLocks/>
          </p:cNvSpPr>
          <p:nvPr/>
        </p:nvSpPr>
        <p:spPr>
          <a:xfrm>
            <a:off x="755575" y="2879958"/>
            <a:ext cx="3966599" cy="3661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25" tIns="45700" rIns="91425" bIns="45700" rtlCol="1" anchor="t" anchorCtr="0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560"/>
              </a:spcBef>
              <a:buClr>
                <a:schemeClr val="dk1"/>
              </a:buClr>
              <a:buSzPct val="101190"/>
              <a:buFont typeface="Arial"/>
              <a:buChar char="•"/>
            </a:pPr>
            <a:r>
              <a:rPr lang="x-none" sz="1800" smtClean="0">
                <a:solidFill>
                  <a:srgbClr val="0000CC"/>
                </a:solidFill>
                <a:latin typeface="Calibri"/>
                <a:ea typeface="Calibri"/>
                <a:sym typeface="Calibri"/>
              </a:rPr>
              <a:t>תמונה</a:t>
            </a:r>
            <a:r>
              <a:rPr lang="he-IL" sz="1800" smtClean="0">
                <a:solidFill>
                  <a:srgbClr val="0000CC"/>
                </a:solidFill>
                <a:latin typeface="Calibri"/>
                <a:ea typeface="Calibri"/>
                <a:sym typeface="Calibri"/>
              </a:rPr>
              <a:t> או סרטון</a:t>
            </a:r>
            <a:endParaRPr lang="x-none" sz="1800" dirty="0">
              <a:solidFill>
                <a:srgbClr val="0000CC"/>
              </a:solidFill>
              <a:latin typeface="Calibri"/>
              <a:ea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8090196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505</Words>
  <Application>Microsoft Office PowerPoint</Application>
  <PresentationFormat>On-screen Show (4:3)</PresentationFormat>
  <Paragraphs>77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ערכת נושא Office</vt:lpstr>
      <vt:lpstr>הרחבת הידע על התופעה והציפור שמעניינות אתכם</vt:lpstr>
      <vt:lpstr>המשימה</vt:lpstr>
      <vt:lpstr>שמות התלמידים: ___________ שם התופעה: _______________ תיאור התופעה:____________________________________ _______________________________________________ מה ידוע לי על התופעה?_____________________________ _______________________________________________  </vt:lpstr>
      <vt:lpstr>הרחבת הידע על הציפור</vt:lpstr>
      <vt:lpstr>דף מאפיינים 1</vt:lpstr>
      <vt:lpstr>דף מאפיינים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תרגיל התמצאות בספרית המשאבים "חקר ציפורים להרחבת הידע על הציפור שלכם</dc:title>
  <dc:creator>Admin</dc:creator>
  <cp:lastModifiedBy>Orr Bar-Joseph</cp:lastModifiedBy>
  <cp:revision>18</cp:revision>
  <dcterms:created xsi:type="dcterms:W3CDTF">2017-11-18T14:27:52Z</dcterms:created>
  <dcterms:modified xsi:type="dcterms:W3CDTF">2022-08-15T09:51:20Z</dcterms:modified>
</cp:coreProperties>
</file>