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5" r:id="rId6"/>
  </p:sldIdLst>
  <p:sldSz cx="12192000" cy="6858000"/>
  <p:notesSz cx="6858000" cy="9144000"/>
  <p:embeddedFontLst>
    <p:embeddedFont>
      <p:font typeface="Garamond" panose="02020404030301010803" pitchFamily="18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Xzb55QW0myVQVYhr/U2oJTuAD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06" autoAdjust="0"/>
    <p:restoredTop sz="86444" autoAdjust="0"/>
  </p:normalViewPr>
  <p:slideViewPr>
    <p:cSldViewPr snapToGrid="0">
      <p:cViewPr varScale="1">
        <p:scale>
          <a:sx n="114" d="100"/>
          <a:sy n="114" d="100"/>
        </p:scale>
        <p:origin x="102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4cc67ec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2974cc67e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02" name="Google Shape;102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50" name="Google Shape;150;p2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Google Shape;26;p1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" name="Google Shape;28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5" name="Google Shape;35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49" name="Google Shape;49;p1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7" name="Google Shape;67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1" name="Google Shape;81;p1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0" descr="HD-PanelConten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ab.concord.org/embeddable.html#interactives/sam/diffusion/2-temperature.json" TargetMode="External"/><Relationship Id="rId4" Type="http://schemas.openxmlformats.org/officeDocument/2006/relationships/hyperlink" Target="https://www.youtube.com/watch?v=YP9gqZuAx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4400724" y="3034025"/>
            <a:ext cx="3320302" cy="2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826CBCB-27E0-6212-4299-7D1CE1F0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77" y="1430196"/>
            <a:ext cx="9601196" cy="1303867"/>
          </a:xfrm>
        </p:spPr>
        <p:txBody>
          <a:bodyPr>
            <a:normAutofit/>
          </a:bodyPr>
          <a:lstStyle/>
          <a:p>
            <a:r>
              <a:rPr lang="he-IL" sz="45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"טעם למרק"</a:t>
            </a:r>
          </a:p>
        </p:txBody>
      </p:sp>
      <p:sp>
        <p:nvSpPr>
          <p:cNvPr id="156" name="Google Shape;156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" descr="שורת לוגויים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50" y="824375"/>
            <a:ext cx="10534050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275" y="4540723"/>
            <a:ext cx="2272266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A667D2-A288-F58C-0726-E9362E673048}"/>
              </a:ext>
            </a:extLst>
          </p:cNvPr>
          <p:cNvSpPr txBox="1"/>
          <p:nvPr/>
        </p:nvSpPr>
        <p:spPr>
          <a:xfrm>
            <a:off x="9854931" y="5545394"/>
            <a:ext cx="16696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/>
              <a:t>פעילות </a:t>
            </a:r>
            <a:br>
              <a:rPr lang="en-US" sz="1600" dirty="0"/>
            </a:br>
            <a:r>
              <a:rPr lang="he-IL" sz="1600" dirty="0"/>
              <a:t>מודרכת חלקית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74cc67ec0_0_6"/>
          <p:cNvSpPr/>
          <p:nvPr/>
        </p:nvSpPr>
        <p:spPr>
          <a:xfrm>
            <a:off x="1594003" y="1339524"/>
            <a:ext cx="96801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מירי בשלה מרק וכשכִּבְתה את הכיריים וטעמה מן המרק הבחינה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שהוא תפל וחסר בו מלח.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היא תהתה האם כדאי להוסיף כעת מלח ותבלינים או להמתין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 להתקררות המרק. 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תציעו לה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נמקו את תשובתכם.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אלו תהליכים מתרחשים בעת הוספת מלח ותבלינים למרק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he-IL"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תכננו ניסוי כיצד לחקור איזו מבין האפשרויות שבפני מירי תהיה יעילה יותר. </a:t>
            </a:r>
            <a:br>
              <a:rPr lang="en-U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e-IL" sz="24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היעזרו בשקף הבא.</a:t>
            </a:r>
            <a:br>
              <a:rPr lang="he-IL" sz="24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e-IL" sz="2400" b="1" dirty="0">
                <a:solidFill>
                  <a:srgbClr val="0070C0"/>
                </a:solidFill>
              </a:rPr>
            </a:br>
            <a:r>
              <a:rPr lang="he-IL" sz="2400" b="0" i="0" u="none" strike="noStrike" cap="none" dirty="0">
                <a:solidFill>
                  <a:srgbClr val="444746"/>
                </a:solidFill>
                <a:latin typeface="Arial"/>
                <a:ea typeface="Arial"/>
                <a:cs typeface="Arial"/>
                <a:sym typeface="Arial"/>
              </a:rPr>
              <a:t>נ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סו להיעזר בציוד וחומרים כמו:  קומקום חשמלי, מי ברז, מקרר, מד טמפרטורה, שעון, טלפון נייד, כוס, כפית, מים, מלח, סוכר, תבלינים, צבע מאכל ועוד.</a:t>
            </a:r>
            <a:b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he-IL"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Google Shape;166;g2974cc67ec0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4" t="19568" r="26930" b="9710"/>
          <a:stretch/>
        </p:blipFill>
        <p:spPr>
          <a:xfrm>
            <a:off x="606391" y="885524"/>
            <a:ext cx="1811244" cy="1636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7517C24-5E65-8DDB-33BA-422F3321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07" y="407543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טעם למרק</a:t>
            </a:r>
            <a:endParaRPr lang="he-IL" dirty="0"/>
          </a:p>
        </p:txBody>
      </p:sp>
      <p:sp>
        <p:nvSpPr>
          <p:cNvPr id="167" name="Google Shape;167;g2974cc67ec0_0_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/>
          <p:nvPr/>
        </p:nvSpPr>
        <p:spPr>
          <a:xfrm>
            <a:off x="835737" y="1703672"/>
            <a:ext cx="106836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מטרת הניסוי שלכם?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בחרו את הציוד והחומרים הדרושים לכם.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חישבו כיצד תקבלו מידע על מהירות ההתפזרות של חומר במים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תכננו את מהלך הניסוי תוך הקפדה על בידוד משתנים.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רשמו במפורט את רשימת הציוד וחומרים שלכם ואת מהלך הניסוי כדי שאחרים יוכלו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לחזור על הניסוי שלכם. 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תכננו כיצד לתעד את התוצאות.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בצעו את הניסוי ובצעו חזרות.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תעדו ורשמו ממצאים.</a:t>
            </a:r>
            <a:endParaRPr dirty="0"/>
          </a:p>
        </p:txBody>
      </p:sp>
      <p:pic>
        <p:nvPicPr>
          <p:cNvPr id="180" name="Google Shape;18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06391" y="885524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7EE7995-08F0-49AD-2AB3-372119F0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41" y="642665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iw-IL" sz="3000" b="1" dirty="0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תכנון וביצוע הניסוי</a:t>
            </a:r>
            <a:endParaRPr lang="he-IL" sz="3000" dirty="0"/>
          </a:p>
        </p:txBody>
      </p:sp>
      <p:sp>
        <p:nvSpPr>
          <p:cNvPr id="181" name="Google Shape;18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>
            <a:off x="606391" y="2005103"/>
            <a:ext cx="106836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marR="0" lvl="0" indent="-346075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נסחו מסקנה העונה למטרת הניסוי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0" indent="-346075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האם ההמלצה שנתתם למירי בתחילת המשימה נכונה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נמקו תשובתכם.</a:t>
            </a:r>
            <a:endParaRPr dirty="0"/>
          </a:p>
          <a:p>
            <a:pPr marL="0" marR="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איזו תופעה התרחשה בניסוי שלכם?</a:t>
            </a:r>
            <a:endParaRPr dirty="0"/>
          </a:p>
          <a:p>
            <a:pPr marL="346075" marR="0" lvl="0" indent="-346075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חישבו על מצבים בחיי יומיום בהם ניתן ליישם את המסקנה שלכם. </a:t>
            </a:r>
            <a:endParaRPr lang="he-IL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lvl="0" indent="-346075" algn="r" rtl="1">
              <a:spcBef>
                <a:spcPts val="1200"/>
              </a:spcBef>
              <a:buSzPts val="2400"/>
              <a:buFont typeface="Garamond"/>
              <a:buAutoNum type="arabicPeriod"/>
            </a:pPr>
            <a:r>
              <a:rPr lang="iw-IL" sz="2400" dirty="0"/>
              <a:t>אלו קשיים היו לכם בתכנון ו/או ביצוע הניסוי</a:t>
            </a:r>
            <a:r>
              <a:rPr lang="he-IL" sz="2400" dirty="0"/>
              <a:t> </a:t>
            </a:r>
            <a:r>
              <a:rPr lang="iw-IL" sz="2400" dirty="0"/>
              <a:t>?כיצד התמודדתם?</a:t>
            </a:r>
            <a:endParaRPr sz="2400" dirty="0"/>
          </a:p>
        </p:txBody>
      </p:sp>
      <p:pic>
        <p:nvPicPr>
          <p:cNvPr id="187" name="Google Shape;18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06391" y="885524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>
            <a:spLocks noGrp="1"/>
          </p:cNvSpPr>
          <p:nvPr>
            <p:ph type="sldNum" idx="12"/>
          </p:nvPr>
        </p:nvSpPr>
        <p:spPr>
          <a:xfrm>
            <a:off x="11110646" y="6473496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FE4411D-B259-E0EC-212C-F50B73E8D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7406" y="764018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iw-IL" sz="3000" b="1" dirty="0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lang="he-IL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2677851" y="1549648"/>
            <a:ext cx="862076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הסבירו את תוצאות הניסוי שלכם ואת המסקנות באמצעות המודל 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החלקיקי של החומר. היעזרו לשם כך בשינוי שחל במאפייני החלקיקים עם שינוי הטמפרטורה: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הסדר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מהירות התנועה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המרחק בין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כוחות המשיכה בין החלקיקים</a:t>
            </a:r>
            <a:endParaRPr dirty="0"/>
          </a:p>
          <a:p>
            <a:pPr marL="457200" marR="0" lvl="0" indent="-4572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צפו </a:t>
            </a:r>
            <a:r>
              <a:rPr lang="iw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סרטון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האם הוא אשש את השינוי החלקיקי שבחרתם?</a:t>
            </a:r>
            <a:endParaRPr dirty="0"/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הכנסו ל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סימולציה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הפעילו אותה בטמפרטורות שונות ובדקו האם גם בגז התנהגות החלקיקים דומה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11027271" y="6357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4EB53A8-F3FD-C9B3-1E2C-D2DEDD56FA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6075" y="897714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iw-IL" sz="3000" b="1" dirty="0">
                <a:solidFill>
                  <a:schemeClr val="accent4"/>
                </a:solidFill>
              </a:rPr>
              <a:t>מסבירים תופעות</a:t>
            </a:r>
            <a:endParaRPr lang="he-IL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322</Words>
  <Application>Microsoft Office PowerPoint</Application>
  <PresentationFormat>מסך רחב</PresentationFormat>
  <Paragraphs>36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Garamond</vt:lpstr>
      <vt:lpstr>Calibri</vt:lpstr>
      <vt:lpstr>Organic</vt:lpstr>
      <vt:lpstr>"טעם למרק"</vt:lpstr>
      <vt:lpstr>טעם למרק</vt:lpstr>
      <vt:lpstr>תכנון וביצוע הניסוי</vt:lpstr>
      <vt:lpstr>הסקת מסקנות</vt:lpstr>
      <vt:lpstr>מסבירים תופעות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Gal Farber</cp:lastModifiedBy>
  <cp:revision>14</cp:revision>
  <dcterms:created xsi:type="dcterms:W3CDTF">2023-11-05T09:31:50Z</dcterms:created>
  <dcterms:modified xsi:type="dcterms:W3CDTF">2024-10-07T06:17:28Z</dcterms:modified>
</cp:coreProperties>
</file>