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embeddedFontLst>
    <p:embeddedFont>
      <p:font typeface="Garamond" panose="02020404030301010803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Xzb55QW0myVQVYhr/U2oJTuAD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5406" autoAdjust="0"/>
    <p:restoredTop sz="86444" autoAdjust="0"/>
  </p:normalViewPr>
  <p:slideViewPr>
    <p:cSldViewPr snapToGrid="0">
      <p:cViewPr varScale="1">
        <p:scale>
          <a:sx n="114" d="100"/>
          <a:sy n="114" d="100"/>
        </p:scale>
        <p:origin x="102" y="6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74cc67ec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974cc67e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02" name="Google Shape;102;p21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2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26" name="Google Shape;126;p2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24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2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36" name="Google Shape;136;p2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43" name="Google Shape;143;p2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50" name="Google Shape;150;p27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6" name="Google Shape;26;p1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1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" name="Google Shape;28;p1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1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35" name="Google Shape;35;p1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49" name="Google Shape;49;p1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67" name="Google Shape;67;p1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81" name="Google Shape;81;p18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10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10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0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ab.concord.org/embeddable.html#interactives/sam/diffusion/2-temperature.json" TargetMode="External"/><Relationship Id="rId4" Type="http://schemas.openxmlformats.org/officeDocument/2006/relationships/hyperlink" Target="https://www.youtube.com/watch?v=YP9gqZuAxj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4400724" y="3034025"/>
            <a:ext cx="3320302" cy="29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9DFEFAEB-2AE4-4EED-5655-5FC8161C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79375"/>
            <a:ext cx="9601196" cy="1303867"/>
          </a:xfrm>
        </p:spPr>
        <p:txBody>
          <a:bodyPr>
            <a:normAutofit/>
          </a:bodyPr>
          <a:lstStyle/>
          <a:p>
            <a:pPr rtl="1">
              <a:buClr>
                <a:srgbClr val="000000"/>
              </a:buClr>
            </a:pPr>
            <a:r>
              <a:rPr lang="he-IL" sz="40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"טעם למרק"</a:t>
            </a:r>
          </a:p>
        </p:txBody>
      </p:sp>
      <p:sp>
        <p:nvSpPr>
          <p:cNvPr id="156" name="Google Shape;156;p1"/>
          <p:cNvSpPr txBox="1"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iw-IL">
                <a:sym typeface="Arial"/>
              </a:rPr>
              <a:pPr lvl="0"/>
              <a:t>1</a:t>
            </a:fld>
            <a:endParaRPr lang="iw-IL">
              <a:sym typeface="Arial"/>
            </a:endParaRPr>
          </a:p>
        </p:txBody>
      </p:sp>
      <p:pic>
        <p:nvPicPr>
          <p:cNvPr id="157" name="Google Shape;157;p1" descr="שורת לוגויים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850" y="824375"/>
            <a:ext cx="10534050" cy="9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1275" y="4540723"/>
            <a:ext cx="2272266" cy="15144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F473CC6-7307-A839-BC14-88229D41637A}"/>
              </a:ext>
            </a:extLst>
          </p:cNvPr>
          <p:cNvSpPr txBox="1"/>
          <p:nvPr/>
        </p:nvSpPr>
        <p:spPr>
          <a:xfrm>
            <a:off x="9600432" y="5540335"/>
            <a:ext cx="1647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solidFill>
                  <a:schemeClr val="tx1"/>
                </a:solidFill>
              </a:rPr>
              <a:t>פעילות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he-IL" sz="1400" b="1" dirty="0">
                <a:solidFill>
                  <a:schemeClr val="tx1"/>
                </a:solidFill>
              </a:rPr>
              <a:t>מודרכת לחלוטין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12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74cc67ec0_0_6"/>
          <p:cNvSpPr/>
          <p:nvPr/>
        </p:nvSpPr>
        <p:spPr>
          <a:xfrm>
            <a:off x="1512013" y="917785"/>
            <a:ext cx="9680100" cy="5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מירי בשלה מרק וכשכִּבְתה את הכיריים וטעמה מן המרק הבחינה </a:t>
            </a:r>
            <a:b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שהוא תפל וחסר בו מלח. </a:t>
            </a:r>
            <a:b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היא תהתה האם כדאי להוסיף כעת מלח ותבלינים או להמתין </a:t>
            </a:r>
            <a:b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עד להתקררות המרק. 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1">
              <a:spcBef>
                <a:spcPts val="280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מה תציעו לה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נמקו את תשובתכם.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1">
              <a:spcBef>
                <a:spcPts val="280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אלו תהליכים מתרחשים בעת הוספת מלח ותבלינים למרק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1">
              <a:spcBef>
                <a:spcPts val="280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תכננו ניסוי כיצד לחקור איזו מבין האפשרויות שבפני מירי תהיה יעילה יותר. </a:t>
            </a:r>
            <a:br>
              <a:rPr lang="iw-IL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r>
              <a:rPr lang="iw-IL" sz="2400" b="0" i="0" u="none" strike="noStrike" cap="none" dirty="0">
                <a:solidFill>
                  <a:srgbClr val="444746"/>
                </a:solidFill>
                <a:latin typeface="Arial"/>
                <a:ea typeface="Arial"/>
                <a:cs typeface="Arial"/>
                <a:sym typeface="Arial"/>
              </a:rPr>
              <a:t>נ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סו להיעזר בציוד וחומרים כמו:  קומקום חשמלי, מי ברז, מקרר, מד טמפרטורה, שעון, טלפון נייד, כוס, כפית, מים, מלח, סוכר, תבלינים, צבע מאכל ועוד.</a:t>
            </a:r>
            <a:b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6" name="Google Shape;166;g2974cc67ec0_0_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4" t="19568" r="26930" b="9710"/>
          <a:stretch/>
        </p:blipFill>
        <p:spPr>
          <a:xfrm>
            <a:off x="606391" y="885524"/>
            <a:ext cx="1811244" cy="16362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5CEBC57D-3AE2-E415-74D2-382C4BD3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886" y="458599"/>
            <a:ext cx="9601196" cy="1303867"/>
          </a:xfrm>
        </p:spPr>
        <p:txBody>
          <a:bodyPr>
            <a:normAutofit/>
          </a:bodyPr>
          <a:lstStyle/>
          <a:p>
            <a:pPr algn="r"/>
            <a:r>
              <a:rPr lang="he-IL" sz="3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טעם למרק</a:t>
            </a:r>
            <a:endParaRPr lang="he-IL" sz="3400" dirty="0"/>
          </a:p>
        </p:txBody>
      </p:sp>
      <p:sp>
        <p:nvSpPr>
          <p:cNvPr id="167" name="Google Shape;167;g2974cc67ec0_0_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645889" y="594221"/>
            <a:ext cx="1811246" cy="163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 txBox="1"/>
          <p:nvPr/>
        </p:nvSpPr>
        <p:spPr>
          <a:xfrm>
            <a:off x="2435282" y="1110532"/>
            <a:ext cx="8873016" cy="9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6 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כוסות שקופות זהות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מים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מלח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צבע מאכל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כפות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כפיות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נייר סופג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מקפיא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טלפון סלולרי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645889" y="2133599"/>
            <a:ext cx="10684263" cy="35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הנחיות</a:t>
            </a:r>
            <a:endParaRPr dirty="0"/>
          </a:p>
          <a:p>
            <a:pPr marL="0" marR="0" lvl="0" indent="0" algn="r" rtl="1">
              <a:spcBef>
                <a:spcPts val="12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12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12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12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12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חלקו את שש הכוסות לשלושה זוגות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סמנו כל זוג במספר (1,2,3)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6" name="Google Shape;19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2511" y="2485571"/>
            <a:ext cx="7955970" cy="289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 txBox="1">
            <a:spLocks noGrp="1"/>
          </p:cNvSpPr>
          <p:nvPr>
            <p:ph type="sldNum" idx="12"/>
          </p:nvPr>
        </p:nvSpPr>
        <p:spPr>
          <a:xfrm>
            <a:off x="11058803" y="634737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06603D0-E216-DCC6-1315-AADEC52CE7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4886" y="458599"/>
            <a:ext cx="9601196" cy="13038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ציוד וחומרים</a:t>
            </a:r>
            <a:endParaRPr kumimoji="0" lang="he-IL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645889" y="594221"/>
            <a:ext cx="1811246" cy="163629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 txBox="1"/>
          <p:nvPr/>
        </p:nvSpPr>
        <p:spPr>
          <a:xfrm>
            <a:off x="645889" y="977461"/>
            <a:ext cx="10684263" cy="504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r" rtl="1">
              <a:buClr>
                <a:schemeClr val="dk1"/>
              </a:buClr>
              <a:buSzPts val="2400"/>
              <a:buFont typeface="Garamond"/>
              <a:buAutoNum type="arabicPeriod" startAt="2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מלאו את כוסות מספר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1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במים מן הברז והכניסו למקפיא למשך30 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דקות</a:t>
            </a:r>
            <a:b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he-IL" sz="22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(אל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תשאירו זמן ממושך יותר כדי שלא יקפאו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2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2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מלאו את כוסות מספר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2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במים מן הברז והשאירו אותם על משטח העבודה במטבח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למשך30 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דקות. 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2"/>
            </a:pPr>
            <a:r>
              <a:rPr lang="iw-IL" sz="2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אחרי</a:t>
            </a:r>
            <a:r>
              <a:rPr lang="he-IL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30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הדקות מלאו את כוסות מספר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3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במים חמים מן הברז </a:t>
            </a:r>
            <a:br>
              <a:rPr lang="en-US" sz="2400" b="0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w-IL" sz="2400" b="0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יש להקפיד שלא יהיו רותחים- עד</a:t>
            </a:r>
            <a:r>
              <a:rPr lang="he-IL" sz="2400" b="0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50 </a:t>
            </a:r>
            <a:r>
              <a:rPr lang="iw-IL" sz="2400" b="0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מעלות צלסיוס</a:t>
            </a:r>
            <a:r>
              <a:rPr lang="he-IL" sz="2400" b="0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iw-IL" sz="2400" b="0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הזהרו שלא להכוות</a:t>
            </a:r>
            <a:r>
              <a:rPr lang="he-IL" sz="2400" b="0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2400" b="0" i="0" u="none" strike="noStrike" cap="none" dirty="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2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הניחו את שש הכוסות על משטח העבודה והוסיפו לכל כוס </a:t>
            </a:r>
            <a:r>
              <a:rPr lang="iw-IL" sz="2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כף מלח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וערבבו עד שהמלח התמוסס ו</a:t>
            </a:r>
            <a:r>
              <a:rPr lang="iw-IL" sz="2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המתינו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עוד דקה מבלי לגעת בכוסות.</a:t>
            </a:r>
            <a:endParaRPr dirty="0"/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2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הוסיפו לכל כוס שתי טיפות של צבע מאכל 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מבלי לערבב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048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048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889" y="3941379"/>
            <a:ext cx="2711669" cy="180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936" t="5671" r="7882" b="48476"/>
          <a:stretch/>
        </p:blipFill>
        <p:spPr>
          <a:xfrm>
            <a:off x="7462345" y="4938234"/>
            <a:ext cx="2554013" cy="106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6"/>
          <p:cNvSpPr txBox="1">
            <a:spLocks noGrp="1"/>
          </p:cNvSpPr>
          <p:nvPr>
            <p:ph type="sldNum" idx="12"/>
          </p:nvPr>
        </p:nvSpPr>
        <p:spPr>
          <a:xfrm>
            <a:off x="11142177" y="64243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94F18C6-6C81-19E8-0676-CBFC75833D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2" y="-1303867"/>
            <a:ext cx="9601196" cy="1303867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he-IL" dirty="0"/>
              <a:t>המשך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645889" y="594221"/>
            <a:ext cx="1811246" cy="163629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 txBox="1"/>
          <p:nvPr/>
        </p:nvSpPr>
        <p:spPr>
          <a:xfrm>
            <a:off x="2677852" y="819806"/>
            <a:ext cx="8620768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6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צפו במתרחש, 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צלמו סרטון של ההתרחשות 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בטלפון הסלולרי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6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מדדו בעזרת הסמרטפון את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משך הזמן עד להתפזרות הצבע </a:t>
            </a:r>
            <a:r>
              <a:rPr lang="iw-IL" sz="2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בכל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הכוס</a:t>
            </a:r>
            <a:r>
              <a:rPr lang="he-IL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בעזרת שעון עצר (בטלפון הסלולרי)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6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רשמו את התוצאות וארגנו אותן בטבלה.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048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3" name="Google Shape;213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4331" y="3407386"/>
            <a:ext cx="4519448" cy="230717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/>
          <p:cNvSpPr txBox="1">
            <a:spLocks noGrp="1"/>
          </p:cNvSpPr>
          <p:nvPr>
            <p:ph type="sldNum" idx="12"/>
          </p:nvPr>
        </p:nvSpPr>
        <p:spPr>
          <a:xfrm>
            <a:off x="11142177" y="6420944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4F222D8-49A3-0F1A-880F-FDAA63E416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2" y="-1303867"/>
            <a:ext cx="9601196" cy="1303867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he-IL" dirty="0"/>
              <a:t>המשך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645889" y="594221"/>
            <a:ext cx="1811246" cy="163629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2677851" y="1516092"/>
            <a:ext cx="8620768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הסיקו מסקנה מן הניסוי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התייחסו לקשר שבין ה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גורמים ה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משתנים בניסוי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כלומר לקשר בין הגורם המשפיע לגורם המושפע .</a:t>
            </a:r>
            <a:endParaRPr dirty="0"/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האם ההמלצה שנתתם למירי בתחילת המשימה נכונה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?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נמקו תשובתכם.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אלו קשיים היו לכם בתכנון ו/או ביצוע הניסוי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?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כיצד התמודדתם?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חישבו על מצבים בחיי יומיום בהם ניתן ליישם את המסקנה שלכם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1" name="Google Shape;221;p8"/>
          <p:cNvSpPr txBox="1">
            <a:spLocks noGrp="1"/>
          </p:cNvSpPr>
          <p:nvPr>
            <p:ph type="sldNum" idx="12"/>
          </p:nvPr>
        </p:nvSpPr>
        <p:spPr>
          <a:xfrm>
            <a:off x="11027271" y="636839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5E9FEBEE-B3C3-B20B-E235-0FD88C6A9B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6071" y="594221"/>
            <a:ext cx="9601200" cy="1303337"/>
          </a:xfrm>
        </p:spPr>
        <p:txBody>
          <a:bodyPr>
            <a:normAutofit/>
          </a:bodyPr>
          <a:lstStyle/>
          <a:p>
            <a:pPr algn="r"/>
            <a:r>
              <a:rPr lang="he-IL" sz="3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lang="he-IL" sz="3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645889" y="594221"/>
            <a:ext cx="1811246" cy="163629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"/>
          <p:cNvSpPr txBox="1"/>
          <p:nvPr/>
        </p:nvSpPr>
        <p:spPr>
          <a:xfrm>
            <a:off x="2677852" y="819806"/>
            <a:ext cx="8620768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הסבירו את תוצאות הניסוי שלכם ואת המסקנות באמצעות המודל </a:t>
            </a:r>
            <a:b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החלקיקי של החומר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היעזרו לשם כך בשינוי שחל במאפייני החלקיקים עם שינוי הטמפרטורה: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הסדר של החלקיקים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מהירות התנועה של החלקיקים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המרחק בין החלקיקים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כוחות המשיכה בין החלקיקים</a:t>
            </a:r>
            <a:endParaRPr dirty="0"/>
          </a:p>
          <a:p>
            <a:pPr marL="457200" marR="0" lvl="0" indent="-4572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2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צפו </a:t>
            </a:r>
            <a:r>
              <a:rPr lang="iw-IL" sz="2400" b="0" i="0" u="sng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</a:t>
            </a:r>
            <a:r>
              <a:rPr lang="iw-IL" sz="24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סרטון</a:t>
            </a:r>
            <a:r>
              <a:rPr lang="he-IL" sz="2400" b="0" i="0" u="sng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he-IL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האם הוא א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י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שש את השינוי החלקיקי שבחרתם?</a:t>
            </a:r>
            <a:endParaRPr dirty="0"/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2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הכנסו ל</a:t>
            </a:r>
            <a:r>
              <a:rPr lang="iw-IL" sz="24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סימולציה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הפעילו אותה בטמפרטורות שונות ובדקו האם גם בגז התנהגות החלקיקים דומה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048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8" name="Google Shape;228;p9"/>
          <p:cNvSpPr txBox="1">
            <a:spLocks noGrp="1"/>
          </p:cNvSpPr>
          <p:nvPr>
            <p:ph type="sldNum" idx="12"/>
          </p:nvPr>
        </p:nvSpPr>
        <p:spPr>
          <a:xfrm>
            <a:off x="11027271" y="6357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C5DE4149-332F-B136-A288-64659EAA0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1512" y="594221"/>
            <a:ext cx="9601200" cy="1303337"/>
          </a:xfrm>
        </p:spPr>
        <p:txBody>
          <a:bodyPr>
            <a:normAutofit/>
          </a:bodyPr>
          <a:lstStyle/>
          <a:p>
            <a:pPr algn="r"/>
            <a:r>
              <a:rPr lang="he-IL" sz="3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טעם למרק</a:t>
            </a:r>
            <a:endParaRPr lang="he-IL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436</Words>
  <Application>Microsoft Office PowerPoint</Application>
  <PresentationFormat>מסך רחב</PresentationFormat>
  <Paragraphs>49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Garamond</vt:lpstr>
      <vt:lpstr>Calibri</vt:lpstr>
      <vt:lpstr>Organic</vt:lpstr>
      <vt:lpstr>"טעם למרק"</vt:lpstr>
      <vt:lpstr>טעם למרק</vt:lpstr>
      <vt:lpstr>ציוד וחומרים</vt:lpstr>
      <vt:lpstr>המשך</vt:lpstr>
      <vt:lpstr>המשך</vt:lpstr>
      <vt:lpstr>הסקת מסקנות</vt:lpstr>
      <vt:lpstr>טעם למרק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Windows User</dc:creator>
  <cp:lastModifiedBy>Gal Farber</cp:lastModifiedBy>
  <cp:revision>11</cp:revision>
  <dcterms:created xsi:type="dcterms:W3CDTF">2023-11-05T09:31:50Z</dcterms:created>
  <dcterms:modified xsi:type="dcterms:W3CDTF">2024-10-01T07:24:19Z</dcterms:modified>
</cp:coreProperties>
</file>