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5" r:id="rId5"/>
  </p:sldIdLst>
  <p:sldSz cx="12192000" cy="6858000"/>
  <p:notesSz cx="6858000" cy="9144000"/>
  <p:embeddedFontLst>
    <p:embeddedFont>
      <p:font typeface="Garamond" panose="02020404030301010803" pitchFamily="18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Xzb55QW0myVQVYhr/U2oJTuAD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06" autoAdjust="0"/>
    <p:restoredTop sz="86371" autoAdjust="0"/>
  </p:normalViewPr>
  <p:slideViewPr>
    <p:cSldViewPr snapToGrid="0">
      <p:cViewPr varScale="1">
        <p:scale>
          <a:sx n="114" d="100"/>
          <a:sy n="114" d="100"/>
        </p:scale>
        <p:origin x="102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74cc67ec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974cc67e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02" name="Google Shape;102;p2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8" name="Google Shape;128;p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6" name="Google Shape;136;p2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43" name="Google Shape;143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50" name="Google Shape;150;p27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1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6" name="Google Shape;26;p1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1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" name="Google Shape;28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1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5" name="Google Shape;35;p1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49" name="Google Shape;49;p1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67" name="Google Shape;67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81" name="Google Shape;81;p18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12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0" descr="HD-PanelConten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10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0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ab.concord.org/embeddable.html#interactives/sam/diffusion/2-temperature.json" TargetMode="External"/><Relationship Id="rId4" Type="http://schemas.openxmlformats.org/officeDocument/2006/relationships/hyperlink" Target="https://www.youtube.com/watch?v=YP9gqZuAxj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4400724" y="3034025"/>
            <a:ext cx="3320302" cy="29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" descr="שורת לוגויים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850" y="824375"/>
            <a:ext cx="10534050" cy="9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1275" y="4540723"/>
            <a:ext cx="2272266" cy="15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19FD9A6-42FE-F6A9-EB0C-DEB4C4C857DE}"/>
              </a:ext>
            </a:extLst>
          </p:cNvPr>
          <p:cNvSpPr txBox="1"/>
          <p:nvPr/>
        </p:nvSpPr>
        <p:spPr>
          <a:xfrm>
            <a:off x="9724104" y="5574890"/>
            <a:ext cx="141806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פעילות פתוחה</a:t>
            </a: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FFFA580F-DF5B-6BF0-590E-1F688C83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44641"/>
            <a:ext cx="9601200" cy="1303337"/>
          </a:xfrm>
        </p:spPr>
        <p:txBody>
          <a:bodyPr>
            <a:normAutofit/>
          </a:bodyPr>
          <a:lstStyle/>
          <a:p>
            <a:r>
              <a:rPr lang="he-IL" sz="45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"טעם למרק"</a:t>
            </a:r>
            <a:endParaRPr lang="he-IL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74cc67ec0_0_6"/>
          <p:cNvSpPr/>
          <p:nvPr/>
        </p:nvSpPr>
        <p:spPr>
          <a:xfrm>
            <a:off x="1462073" y="1192928"/>
            <a:ext cx="9680100" cy="5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מירי בשלה מרק וכשכִּבְתה את הכיריים וטעמה מן המרק הבחינה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שהוא תפל וחסר בו מלח.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היא תהתה האם כדאי להוסיף כעת מלח ותבלינים או להמתין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עד להתקררות המרק. 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 תציעו לה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נמקו את תשובתכם.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אלו תהליכים מתרחשים בעת הוספת מלח ותבלינים למרק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r" rtl="1">
              <a:spcBef>
                <a:spcPts val="280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תכננו ניסוי כיצד לחקור איזו מבין האפשרויות שבפני מירי תהיה יעילה יותר. </a:t>
            </a:r>
            <a:br>
              <a:rPr lang="iw-IL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r>
              <a:rPr lang="iw-IL" sz="2400" b="0" i="0" u="none" strike="noStrike" cap="none" dirty="0">
                <a:solidFill>
                  <a:srgbClr val="444746"/>
                </a:solidFill>
                <a:latin typeface="Arial"/>
                <a:ea typeface="Arial"/>
                <a:cs typeface="Arial"/>
                <a:sym typeface="Arial"/>
              </a:rPr>
              <a:t>נ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סו להיעזר בציוד וחומרים כמו:  קומקום חשמלי, מי ברז, מקרר, מד טמפרטורה, שעון, טלפון נייד, כוס, כפית, מים, מלח, סוכר, תבלינים, צבע מאכל ועוד.</a:t>
            </a:r>
            <a:b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6" name="Google Shape;166;g2974cc67ec0_0_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4" t="19568" r="26930" b="9710"/>
          <a:stretch/>
        </p:blipFill>
        <p:spPr>
          <a:xfrm>
            <a:off x="606391" y="885524"/>
            <a:ext cx="1811244" cy="16362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974cc67ec0_0_6"/>
          <p:cNvSpPr txBox="1">
            <a:spLocks noGrp="1"/>
          </p:cNvSpPr>
          <p:nvPr>
            <p:ph type="sldNum" idx="12"/>
          </p:nvPr>
        </p:nvSpPr>
        <p:spPr>
          <a:xfrm>
            <a:off x="11142173" y="6505028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A46615F-3F46-CA71-76F9-5404E36910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0977" y="303403"/>
            <a:ext cx="9601196" cy="1303867"/>
          </a:xfrm>
        </p:spPr>
        <p:txBody>
          <a:bodyPr/>
          <a:lstStyle/>
          <a:p>
            <a:pPr lvl="0" algn="r" rtl="1"/>
            <a:r>
              <a:rPr lang="he-IL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טעם למרק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754200" y="1382371"/>
            <a:ext cx="1068360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תכננו את מהלך הניסוי תוך הקפדה על בידוד משתנים.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רשמו במפורט את רשימת הציוד וחומרים שלכם ואת מהלך הניסוי </a:t>
            </a:r>
            <a:b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כדי שאחרים יוכלו לחזור על הניסוי שלכם. 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בצעו את הניסוי ובצעו חזרות.</a:t>
            </a:r>
            <a:endParaRPr dirty="0"/>
          </a:p>
          <a:p>
            <a:pPr marL="0" marR="57150" lvl="0" indent="-15240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תעדו ורשמו ממצאים.</a:t>
            </a:r>
            <a:endParaRPr dirty="0"/>
          </a:p>
          <a:p>
            <a:pPr marL="0" marR="57150" lvl="0" indent="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האם ההמלצה שנתתם למירי בתחילת המשימה נכונה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נמקו תשובתכם.</a:t>
            </a:r>
            <a:endParaRPr dirty="0"/>
          </a:p>
          <a:p>
            <a:pPr marL="0" marR="57150" lvl="0" indent="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אלו קשיים היו לכם בתכנון ו/או ביצוע הניסוי</a:t>
            </a:r>
            <a:r>
              <a:rPr lang="he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כיצד התמודדתם?</a:t>
            </a:r>
            <a:endParaRPr dirty="0"/>
          </a:p>
          <a:p>
            <a:pPr marL="0" marR="57150" lvl="0" indent="0" algn="r" rt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חישבו על מצבים בחיי יומיום בהם ניתן ליישם את המסקנה שלכם. </a:t>
            </a:r>
            <a:endParaRPr dirty="0"/>
          </a:p>
          <a:p>
            <a:pPr marL="0" marR="57150" lvl="0" indent="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06391" y="885524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"/>
          <p:cNvSpPr txBox="1">
            <a:spLocks noGrp="1"/>
          </p:cNvSpPr>
          <p:nvPr>
            <p:ph type="sldNum" idx="12"/>
          </p:nvPr>
        </p:nvSpPr>
        <p:spPr>
          <a:xfrm>
            <a:off x="11131666" y="6389414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CEE0624-72CE-B4CE-634C-81C52E84EB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4413" y="554293"/>
            <a:ext cx="9601196" cy="1303867"/>
          </a:xfrm>
        </p:spPr>
        <p:txBody>
          <a:bodyPr>
            <a:normAutofit/>
          </a:bodyPr>
          <a:lstStyle/>
          <a:p>
            <a:pPr algn="r"/>
            <a:r>
              <a:rPr lang="iw-IL" sz="3500" b="1" dirty="0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תכנון וביצוע הניסוי והסקת מסקנות</a:t>
            </a:r>
            <a:endParaRPr lang="he-IL" sz="3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645889" y="594221"/>
            <a:ext cx="1811246" cy="16362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/>
        </p:nvSpPr>
        <p:spPr>
          <a:xfrm>
            <a:off x="2677852" y="819806"/>
            <a:ext cx="8620768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הסבירו את תוצאות הניסוי שלכם ואת המסקנות באמצעות המודל </a:t>
            </a:r>
            <a:b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החלקיקי של החומר. היעזרו לשם כך בשינוי שחל במאפייני החלקיקים עם שינוי הטמפרטורה: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הסדר של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מהירות התנועה של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המרחק בין החלקיקים</a:t>
            </a:r>
            <a:endParaRPr dirty="0"/>
          </a:p>
          <a:p>
            <a:pPr marL="966788" marR="0" lvl="0" indent="-452438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כוחות המשיכה בין החלקיקים</a:t>
            </a:r>
            <a:endParaRPr dirty="0"/>
          </a:p>
          <a:p>
            <a:pPr marL="457200" marR="0" lvl="0" indent="-4572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צפו </a:t>
            </a:r>
            <a:r>
              <a:rPr lang="iw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</a:t>
            </a:r>
            <a:r>
              <a:rPr lang="iw-IL" sz="24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סרטון</a:t>
            </a:r>
            <a:r>
              <a:rPr lang="he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האם הוא אשש את השינוי החלקיקי שבחרתם?</a:t>
            </a:r>
            <a:endParaRPr dirty="0"/>
          </a:p>
          <a:p>
            <a:pPr marL="457200" marR="0" lvl="0" indent="-457200" algn="r" rtl="1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AutoNum type="arabicPeriod" startAt="2"/>
            </a:pP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הכנסו ל</a:t>
            </a:r>
            <a:r>
              <a:rPr lang="iw-IL" sz="2400" b="0" i="0" u="sng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סימולציה</a:t>
            </a:r>
            <a:r>
              <a:rPr lang="he-IL" sz="2400" b="0" i="0" u="sng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הפעילו אותה בטמפרטורות שונות ובדקו האם גם בגז התנהגות החלקיקים דומה</a:t>
            </a:r>
            <a:r>
              <a:rPr lang="he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r>
              <a:rPr lang="iw-IL" sz="24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048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9"/>
          <p:cNvSpPr txBox="1">
            <a:spLocks noGrp="1"/>
          </p:cNvSpPr>
          <p:nvPr>
            <p:ph type="sldNum" idx="12"/>
          </p:nvPr>
        </p:nvSpPr>
        <p:spPr>
          <a:xfrm>
            <a:off x="11027271" y="6357883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1">
                <a:solidFill>
                  <a:srgbClr val="511D19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>
              <a:solidFill>
                <a:srgbClr val="511D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6438020-5F99-0236-75EC-C44D875E0D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0933" y="344569"/>
            <a:ext cx="9601196" cy="1303867"/>
          </a:xfrm>
        </p:spPr>
        <p:txBody>
          <a:bodyPr>
            <a:normAutofit/>
          </a:bodyPr>
          <a:lstStyle/>
          <a:p>
            <a:pPr lvl="0" algn="r" rtl="1"/>
            <a:r>
              <a:rPr lang="iw-IL" sz="3500" b="1" dirty="0">
                <a:solidFill>
                  <a:schemeClr val="accent4"/>
                </a:solidFill>
              </a:rPr>
              <a:t>מסבירים תופעות</a:t>
            </a:r>
            <a:endParaRPr lang="iw-IL" sz="35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269</Words>
  <Application>Microsoft Office PowerPoint</Application>
  <PresentationFormat>מסך רחב</PresentationFormat>
  <Paragraphs>28</Paragraphs>
  <Slides>4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Garamond</vt:lpstr>
      <vt:lpstr>Calibri</vt:lpstr>
      <vt:lpstr>Organic</vt:lpstr>
      <vt:lpstr>"טעם למרק"</vt:lpstr>
      <vt:lpstr>טעם למרק</vt:lpstr>
      <vt:lpstr>תכנון וביצוע הניסוי והסקת מסקנות</vt:lpstr>
      <vt:lpstr>מסבירים תופעות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Windows User</dc:creator>
  <cp:lastModifiedBy>Gal Farber</cp:lastModifiedBy>
  <cp:revision>9</cp:revision>
  <dcterms:created xsi:type="dcterms:W3CDTF">2023-11-05T09:31:50Z</dcterms:created>
  <dcterms:modified xsi:type="dcterms:W3CDTF">2024-10-01T07:28:16Z</dcterms:modified>
</cp:coreProperties>
</file>