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4" autoAdjust="0"/>
    <p:restoredTop sz="86444" autoAdjust="0"/>
  </p:normalViewPr>
  <p:slideViewPr>
    <p:cSldViewPr snapToGrid="0">
      <p:cViewPr varScale="1">
        <p:scale>
          <a:sx n="114" d="100"/>
          <a:sy n="114" d="100"/>
        </p:scale>
        <p:origin x="96" y="5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CC906-2B63-4C73-977E-76B452592CC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CC4A8-0AB4-49AF-9801-117A7D6A5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1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32204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157CDFA-C42D-4BE9-A99E-18AA8F7CD74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22" name="Google Shape;22;p1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3" name="Google Shape;23;p1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E4BCC01-DF74-42D2-B1BF-0B0D4AC2A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4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157CDFA-C42D-4BE9-A99E-18AA8F7CD74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94" name="Google Shape;94;p2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E4BCC01-DF74-42D2-B1BF-0B0D4AC2A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3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157CDFA-C42D-4BE9-A99E-18AA8F7CD74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100" name="Google Shape;100;p2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1" name="Google Shape;101;p2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E4BCC01-DF74-42D2-B1BF-0B0D4AC2A116}" type="slidenum">
              <a:rPr lang="en-US" smtClean="0"/>
              <a:t>‹#›</a:t>
            </a:fld>
            <a:endParaRPr lang="en-US"/>
          </a:p>
        </p:txBody>
      </p:sp>
      <p:cxnSp>
        <p:nvCxnSpPr>
          <p:cNvPr id="102" name="Google Shape;102;p21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783837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157CDFA-C42D-4BE9-A99E-18AA8F7CD74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108" name="Google Shape;108;p2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9" name="Google Shape;109;p2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E4BCC01-DF74-42D2-B1BF-0B0D4AC2A116}" type="slidenum">
              <a:rPr lang="en-US" smtClean="0"/>
              <a:t>‹#›</a:t>
            </a:fld>
            <a:endParaRPr lang="en-US"/>
          </a:p>
        </p:txBody>
      </p:sp>
      <p:sp>
        <p:nvSpPr>
          <p:cNvPr id="110" name="Google Shape;110;p22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11" name="Google Shape;111;p22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12" name="Google Shape;112;p22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92374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157CDFA-C42D-4BE9-A99E-18AA8F7CD74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E4BCC01-DF74-42D2-B1BF-0B0D4AC2A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96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157CDFA-C42D-4BE9-A99E-18AA8F7CD74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124" name="Google Shape;124;p2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E4BCC01-DF74-42D2-B1BF-0B0D4AC2A116}" type="slidenum">
              <a:rPr lang="en-US" smtClean="0"/>
              <a:t>‹#›</a:t>
            </a:fld>
            <a:endParaRPr lang="en-US"/>
          </a:p>
        </p:txBody>
      </p:sp>
      <p:sp>
        <p:nvSpPr>
          <p:cNvPr id="126" name="Google Shape;126;p24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27" name="Google Shape;127;p24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8" name="Google Shape;128;p24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431007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157CDFA-C42D-4BE9-A99E-18AA8F7CD74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134" name="Google Shape;134;p2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35" name="Google Shape;135;p2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E4BCC01-DF74-42D2-B1BF-0B0D4AC2A116}" type="slidenum">
              <a:rPr lang="en-US" smtClean="0"/>
              <a:t>‹#›</a:t>
            </a:fld>
            <a:endParaRPr lang="en-US"/>
          </a:p>
        </p:txBody>
      </p:sp>
      <p:cxnSp>
        <p:nvCxnSpPr>
          <p:cNvPr id="136" name="Google Shape;136;p25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75282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157CDFA-C42D-4BE9-A99E-18AA8F7CD74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141" name="Google Shape;141;p2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42" name="Google Shape;142;p2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E4BCC01-DF74-42D2-B1BF-0B0D4AC2A116}" type="slidenum">
              <a:rPr lang="en-US" smtClean="0"/>
              <a:t>‹#›</a:t>
            </a:fld>
            <a:endParaRPr lang="en-US"/>
          </a:p>
        </p:txBody>
      </p:sp>
      <p:cxnSp>
        <p:nvCxnSpPr>
          <p:cNvPr id="143" name="Google Shape;143;p2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790450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4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157CDFA-C42D-4BE9-A99E-18AA8F7CD74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148" name="Google Shape;148;p2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49" name="Google Shape;149;p2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E4BCC01-DF74-42D2-B1BF-0B0D4AC2A116}" type="slidenum">
              <a:rPr lang="en-US" smtClean="0"/>
              <a:t>‹#›</a:t>
            </a:fld>
            <a:endParaRPr lang="en-US"/>
          </a:p>
        </p:txBody>
      </p:sp>
      <p:cxnSp>
        <p:nvCxnSpPr>
          <p:cNvPr id="150" name="Google Shape;150;p27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86949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12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26" name="Google Shape;26;p12" descr="HD-PanelTitleR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27;p12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8" name="Google Shape;28;p12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12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30;p12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157CDFA-C42D-4BE9-A99E-18AA8F7CD74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33" name="Google Shape;33;p12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4" name="Google Shape;34;p12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E4BCC01-DF74-42D2-B1BF-0B0D4AC2A116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Google Shape;35;p12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501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1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1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157CDFA-C42D-4BE9-A99E-18AA8F7CD74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1" name="Google Shape;41;p1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2" name="Google Shape;42;p1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E4BCC01-DF74-42D2-B1BF-0B0D4AC2A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4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157CDFA-C42D-4BE9-A99E-18AA8F7CD74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E4BCC01-DF74-42D2-B1BF-0B0D4AC2A116}" type="slidenum">
              <a:rPr lang="en-US" smtClean="0"/>
              <a:t>‹#›</a:t>
            </a:fld>
            <a:endParaRPr lang="en-US"/>
          </a:p>
        </p:txBody>
      </p:sp>
      <p:cxnSp>
        <p:nvCxnSpPr>
          <p:cNvPr id="49" name="Google Shape;49;p14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67092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1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52;p1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157CDFA-C42D-4BE9-A99E-18AA8F7CD74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E4BCC01-DF74-42D2-B1BF-0B0D4AC2A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02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3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4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157CDFA-C42D-4BE9-A99E-18AA8F7CD74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5" name="Google Shape;65;p1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E4BCC01-DF74-42D2-B1BF-0B0D4AC2A116}" type="slidenum">
              <a:rPr lang="en-US" smtClean="0"/>
              <a:t>‹#›</a:t>
            </a:fld>
            <a:endParaRPr lang="en-US"/>
          </a:p>
        </p:txBody>
      </p:sp>
      <p:cxnSp>
        <p:nvCxnSpPr>
          <p:cNvPr id="67" name="Google Shape;67;p1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88852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157CDFA-C42D-4BE9-A99E-18AA8F7CD74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71" name="Google Shape;71;p1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E4BCC01-DF74-42D2-B1BF-0B0D4AC2A116}" type="slidenum">
              <a:rPr lang="en-US" smtClean="0"/>
              <a:t>‹#›</a:t>
            </a:fld>
            <a:endParaRPr lang="en-US"/>
          </a:p>
        </p:txBody>
      </p:sp>
      <p:cxnSp>
        <p:nvCxnSpPr>
          <p:cNvPr id="73" name="Google Shape;73;p1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62464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157CDFA-C42D-4BE9-A99E-18AA8F7CD74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79" name="Google Shape;79;p1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E4BCC01-DF74-42D2-B1BF-0B0D4AC2A116}" type="slidenum">
              <a:rPr lang="en-US" smtClean="0"/>
              <a:t>‹#›</a:t>
            </a:fld>
            <a:endParaRPr lang="en-US"/>
          </a:p>
        </p:txBody>
      </p:sp>
      <p:cxnSp>
        <p:nvCxnSpPr>
          <p:cNvPr id="81" name="Google Shape;81;p18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2829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5" name="Google Shape;85;p19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157CDFA-C42D-4BE9-A99E-18AA8F7CD74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87" name="Google Shape;87;p1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8" name="Google Shape;88;p1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E4BCC01-DF74-42D2-B1BF-0B0D4AC2A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4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0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Google Shape;11;p10" descr="HD-PanelContent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10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" name="Google Shape;13;p10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10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fld id="{0157CDFA-C42D-4BE9-A99E-18AA8F7CD74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18" name="Google Shape;18;p1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 lang="en-US"/>
          </a:p>
        </p:txBody>
      </p:sp>
      <p:sp>
        <p:nvSpPr>
          <p:cNvPr id="19" name="Google Shape;19;p1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fld id="{FE4BCC01-DF74-42D2-B1BF-0B0D4AC2A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680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l-Ju0MFDd4lpfoZjzkoAq56ZZXxb7XK1/view?usp=sharing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s://drive.google.com/file/d/1AYcwAe9BGLAHVnfGt8qfI6me-lfAGqct/view?usp=sharing" TargetMode="Externa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10" Type="http://schemas.openxmlformats.org/officeDocument/2006/relationships/hyperlink" Target="https://drive.google.com/file/d/1zzhBK_u7WDQToiYZE_YE5RNOBa4uwnT1/view?usp=drive_link" TargetMode="External"/><Relationship Id="rId4" Type="http://schemas.openxmlformats.org/officeDocument/2006/relationships/image" Target="../media/image7.jpg"/><Relationship Id="rId9" Type="http://schemas.openxmlformats.org/officeDocument/2006/relationships/hyperlink" Target="https://drive.google.com/file/d/1gX8L0YyFa8nYHPQImnsoN8r2xo6QLVXj/view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BF2"/>
            </a:gs>
            <a:gs pos="74000">
              <a:srgbClr val="D0E08D"/>
            </a:gs>
            <a:gs pos="83000">
              <a:srgbClr val="D0E08D"/>
            </a:gs>
            <a:gs pos="100000">
              <a:srgbClr val="E0EAB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4151" y="2471893"/>
            <a:ext cx="9211377" cy="352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Bef>
                <a:spcPts val="1400"/>
              </a:spcBef>
              <a:spcAft>
                <a:spcPts val="1400"/>
              </a:spcAft>
            </a:pPr>
            <a:r>
              <a:rPr lang="he-IL" sz="2400" dirty="0">
                <a:solidFill>
                  <a:srgbClr val="833C0B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מיועד לכיתה ז'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 rtl="1">
              <a:lnSpc>
                <a:spcPct val="107000"/>
              </a:lnSpc>
              <a:spcBef>
                <a:spcPts val="1400"/>
              </a:spcBef>
              <a:spcAft>
                <a:spcPts val="1400"/>
              </a:spcAft>
            </a:pPr>
            <a:r>
              <a:rPr lang="he-IL" sz="2400" dirty="0">
                <a:solidFill>
                  <a:srgbClr val="833C0B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נושא מרכזי : </a:t>
            </a:r>
            <a:r>
              <a:rPr lang="he-IL" sz="24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חומרים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 rtl="1">
              <a:lnSpc>
                <a:spcPct val="107000"/>
              </a:lnSpc>
              <a:spcBef>
                <a:spcPts val="1400"/>
              </a:spcBef>
              <a:spcAft>
                <a:spcPts val="1400"/>
              </a:spcAft>
            </a:pPr>
            <a:r>
              <a:rPr lang="he-IL" sz="2400" dirty="0">
                <a:solidFill>
                  <a:srgbClr val="833C0B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נושא משנה:</a:t>
            </a:r>
            <a:r>
              <a:rPr lang="he-IL" sz="24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מבנה החומר (מודל החלקיקים). </a:t>
            </a:r>
            <a:r>
              <a:rPr lang="he-IL" sz="2400" dirty="0">
                <a:solidFill>
                  <a:srgbClr val="833C0B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he-IL" sz="24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פעפוע והשפעת הטמפ' על קצב הפעפוע בנוזל וגם התמוססות. הסבר תופעה באמצעות המודל החלקיקי של החומר.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 rtl="1">
              <a:lnSpc>
                <a:spcPct val="107000"/>
              </a:lnSpc>
              <a:spcBef>
                <a:spcPts val="1400"/>
              </a:spcBef>
              <a:spcAft>
                <a:spcPts val="1400"/>
              </a:spcAft>
            </a:pPr>
            <a:r>
              <a:rPr lang="he-IL" sz="2400" dirty="0">
                <a:solidFill>
                  <a:srgbClr val="833C0B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הקשר יומיומי</a:t>
            </a:r>
            <a:r>
              <a:rPr lang="he-IL" sz="24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: תיבול מרק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 descr="שורת לוגויים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32" y="737285"/>
            <a:ext cx="5782068" cy="4693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016" y="1357162"/>
            <a:ext cx="4918510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990000"/>
                </a:solidFill>
                <a:cs typeface="+mj-cs"/>
              </a:rPr>
              <a:t>קשורות לתכה"ל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990000"/>
                </a:solidFill>
                <a:cs typeface="+mj-cs"/>
              </a:rPr>
              <a:t>מאפשרות ביצוע מן הבית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990000"/>
                </a:solidFill>
                <a:cs typeface="+mj-cs"/>
              </a:rPr>
              <a:t>מפעילות ומזמנות התנסות </a:t>
            </a:r>
            <a:r>
              <a:rPr lang="en-US" sz="2400" dirty="0">
                <a:solidFill>
                  <a:srgbClr val="990000"/>
                </a:solidFill>
                <a:cs typeface="+mj-cs"/>
              </a:rPr>
              <a:t>hands on</a:t>
            </a:r>
            <a:endParaRPr lang="he-IL" sz="2400" dirty="0">
              <a:solidFill>
                <a:srgbClr val="990000"/>
              </a:solidFill>
              <a:cs typeface="+mj-cs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990000"/>
                </a:solidFill>
                <a:cs typeface="+mj-cs"/>
              </a:rPr>
              <a:t>מזמנות חקר והתנסות במיומנויות חקר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990000"/>
                </a:solidFill>
                <a:cs typeface="+mj-cs"/>
              </a:rPr>
              <a:t>נותנות מענה לשונות לומדים</a:t>
            </a:r>
            <a:endParaRPr lang="en-US" sz="2400" dirty="0">
              <a:solidFill>
                <a:srgbClr val="990000"/>
              </a:solidFill>
              <a:cs typeface="+mj-cs"/>
            </a:endParaRPr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F0C98841-4B38-CE15-22FD-0C0F3B05F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321" y="1206678"/>
            <a:ext cx="9601196" cy="1303867"/>
          </a:xfrm>
        </p:spPr>
        <p:txBody>
          <a:bodyPr>
            <a:normAutofit/>
          </a:bodyPr>
          <a:lstStyle/>
          <a:p>
            <a:r>
              <a:rPr lang="he-IL" sz="3200" b="1" kern="1200" dirty="0">
                <a:solidFill>
                  <a:srgbClr val="85200C"/>
                </a:solidFill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  <a:t>"טעם למרק" - </a:t>
            </a:r>
            <a:r>
              <a:rPr lang="he-IL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פעילות ללמידה בעת חרום</a:t>
            </a:r>
          </a:p>
        </p:txBody>
      </p:sp>
    </p:spTree>
    <p:extLst>
      <p:ext uri="{BB962C8B-B14F-4D97-AF65-F5344CB8AC3E}">
        <p14:creationId xmlns:p14="http://schemas.microsoft.com/office/powerpoint/2010/main" val="281449825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BF2"/>
            </a:gs>
            <a:gs pos="74000">
              <a:srgbClr val="D0E08D"/>
            </a:gs>
            <a:gs pos="83000">
              <a:srgbClr val="D0E08D"/>
            </a:gs>
            <a:gs pos="100000">
              <a:srgbClr val="E0EAB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9048" y="2593182"/>
            <a:ext cx="8720489" cy="2766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Bef>
                <a:spcPts val="1400"/>
              </a:spcBef>
              <a:spcAft>
                <a:spcPts val="1400"/>
              </a:spcAft>
            </a:pPr>
            <a:r>
              <a:rPr lang="he-IL" sz="24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א. להציע מתי כדאי להוסיף מלח ותבלינים למרק (כשהוא חם או קר)  </a:t>
            </a:r>
            <a:b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</a:br>
            <a:r>
              <a:rPr lang="he-IL" sz="24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    ולנמק את תשובתם.</a:t>
            </a:r>
          </a:p>
          <a:p>
            <a:pPr algn="just" rtl="1">
              <a:lnSpc>
                <a:spcPct val="107000"/>
              </a:lnSpc>
              <a:spcBef>
                <a:spcPts val="1400"/>
              </a:spcBef>
              <a:spcAft>
                <a:spcPts val="1400"/>
              </a:spcAft>
            </a:pPr>
            <a:r>
              <a:rPr lang="he-IL" sz="2400" i="1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     התלמידים יסתמכו בתשובתם על ידע מחיי יומיום. </a:t>
            </a:r>
          </a:p>
          <a:p>
            <a:pPr algn="just" rtl="1">
              <a:lnSpc>
                <a:spcPct val="107000"/>
              </a:lnSpc>
              <a:spcBef>
                <a:spcPts val="1400"/>
              </a:spcBef>
              <a:spcAft>
                <a:spcPts val="1400"/>
              </a:spcAft>
            </a:pPr>
            <a:r>
              <a:rPr lang="he-IL" sz="2400" i="1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ב. </a:t>
            </a:r>
            <a:r>
              <a:rPr lang="he-IL" sz="24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לבדוק בתהליך חקר אם הצעתם נכונה ויעילה, כלומר תביא לשינוי מהיר </a:t>
            </a:r>
            <a:b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</a:br>
            <a:r>
              <a:rPr lang="he-IL" sz="24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   בתיבול.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AAB9D1C1-990B-2D11-7DFA-2B8673C0F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341" y="1155307"/>
            <a:ext cx="9601196" cy="1303867"/>
          </a:xfrm>
        </p:spPr>
        <p:txBody>
          <a:bodyPr>
            <a:normAutofit/>
          </a:bodyPr>
          <a:lstStyle/>
          <a:p>
            <a:pPr algn="just" rtl="1">
              <a:lnSpc>
                <a:spcPct val="107000"/>
              </a:lnSpc>
              <a:spcBef>
                <a:spcPts val="1400"/>
              </a:spcBef>
              <a:spcAft>
                <a:spcPts val="1400"/>
              </a:spcAft>
            </a:pPr>
            <a:r>
              <a:rPr lang="he-IL" sz="2400" b="1" kern="1200" dirty="0">
                <a:solidFill>
                  <a:srgbClr val="833C0B"/>
                </a:solidFill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  <a:t>האתגר</a:t>
            </a:r>
          </a:p>
        </p:txBody>
      </p:sp>
    </p:spTree>
    <p:extLst>
      <p:ext uri="{BB962C8B-B14F-4D97-AF65-F5344CB8AC3E}">
        <p14:creationId xmlns:p14="http://schemas.microsoft.com/office/powerpoint/2010/main" val="353476602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BF2"/>
            </a:gs>
            <a:gs pos="74000">
              <a:srgbClr val="D0E08D"/>
            </a:gs>
            <a:gs pos="83000">
              <a:srgbClr val="D0E08D"/>
            </a:gs>
            <a:gs pos="100000">
              <a:srgbClr val="E0EAB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9533" y="1681279"/>
            <a:ext cx="7979344" cy="4573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Bef>
                <a:spcPts val="1400"/>
              </a:spcBef>
              <a:spcAft>
                <a:spcPts val="1400"/>
              </a:spcAft>
            </a:pPr>
            <a:r>
              <a:rPr lang="he-IL" sz="24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הבדלים במידת ההנחיה בפעילות: </a:t>
            </a:r>
          </a:p>
          <a:p>
            <a:pPr marL="342900" indent="-342900" algn="just" rtl="1">
              <a:lnSpc>
                <a:spcPct val="107000"/>
              </a:lnSpc>
              <a:spcBef>
                <a:spcPts val="1400"/>
              </a:spcBef>
              <a:spcAft>
                <a:spcPts val="1400"/>
              </a:spcAft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he-IL" sz="24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פעילות פתוחה </a:t>
            </a:r>
          </a:p>
          <a:p>
            <a:pPr marL="342900" indent="-342900" algn="just" rtl="1">
              <a:lnSpc>
                <a:spcPct val="107000"/>
              </a:lnSpc>
              <a:spcBef>
                <a:spcPts val="1400"/>
              </a:spcBef>
              <a:spcAft>
                <a:spcPts val="1400"/>
              </a:spcAft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he-IL" sz="24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פעילות מודרכת חלקית</a:t>
            </a:r>
          </a:p>
          <a:p>
            <a:pPr marL="342900" indent="-342900" algn="just" rtl="1">
              <a:lnSpc>
                <a:spcPct val="107000"/>
              </a:lnSpc>
              <a:spcBef>
                <a:spcPts val="1400"/>
              </a:spcBef>
              <a:spcAft>
                <a:spcPts val="1400"/>
              </a:spcAft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he-IL" sz="24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פעילות מודרכת לחלוטין</a:t>
            </a:r>
          </a:p>
          <a:p>
            <a:pPr algn="r" rtl="1">
              <a:lnSpc>
                <a:spcPct val="107000"/>
              </a:lnSpc>
              <a:spcBef>
                <a:spcPts val="1400"/>
              </a:spcBef>
              <a:spcAft>
                <a:spcPts val="1400"/>
              </a:spcAft>
            </a:pPr>
            <a:r>
              <a:rPr lang="he-IL" sz="2400" i="1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יש להתאים  את מידת ההנחיה המתאימה לכיתה או לקבוצות של לומדים או לאפשר להם בחירה ביניהן.</a:t>
            </a:r>
            <a:endParaRPr lang="en-US" sz="2400" i="1" dirty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Bef>
                <a:spcPts val="1400"/>
              </a:spcBef>
              <a:spcAft>
                <a:spcPts val="140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80CCD45F-3598-C28D-C0B0-C2086C22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998" y="603290"/>
            <a:ext cx="9601196" cy="1303867"/>
          </a:xfrm>
        </p:spPr>
        <p:txBody>
          <a:bodyPr>
            <a:normAutofit/>
          </a:bodyPr>
          <a:lstStyle/>
          <a:p>
            <a:r>
              <a:rPr lang="he-IL" sz="2400" b="1" kern="1200" dirty="0">
                <a:solidFill>
                  <a:srgbClr val="833C0B"/>
                </a:solidFill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  <a:t>התאמה לשונות לומדים</a:t>
            </a:r>
          </a:p>
        </p:txBody>
      </p:sp>
    </p:spTree>
    <p:extLst>
      <p:ext uri="{BB962C8B-B14F-4D97-AF65-F5344CB8AC3E}">
        <p14:creationId xmlns:p14="http://schemas.microsoft.com/office/powerpoint/2010/main" val="8606517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BF2"/>
            </a:gs>
            <a:gs pos="74000">
              <a:srgbClr val="D0E08D"/>
            </a:gs>
            <a:gs pos="83000">
              <a:srgbClr val="D0E08D"/>
            </a:gs>
            <a:gs pos="100000">
              <a:srgbClr val="E0EAB3"/>
            </a:gs>
          </a:gsLst>
          <a:lin ang="54000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2547" t="19571" r="26926" b="9708"/>
          <a:stretch/>
        </p:blipFill>
        <p:spPr>
          <a:xfrm>
            <a:off x="4400724" y="3428999"/>
            <a:ext cx="3002966" cy="260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" descr="שורת לוגויים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3850" y="824375"/>
            <a:ext cx="10534050" cy="96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81275" y="4540723"/>
            <a:ext cx="2272266" cy="151447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"/>
          <p:cNvSpPr/>
          <p:nvPr/>
        </p:nvSpPr>
        <p:spPr>
          <a:xfrm>
            <a:off x="8858866" y="2435100"/>
            <a:ext cx="1907457" cy="848874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פעילות פתוחה</a:t>
            </a:r>
            <a:endParaRPr sz="1800"/>
          </a:p>
        </p:txBody>
      </p:sp>
      <p:sp>
        <p:nvSpPr>
          <p:cNvPr id="148" name="Google Shape;148;p1"/>
          <p:cNvSpPr/>
          <p:nvPr/>
        </p:nvSpPr>
        <p:spPr>
          <a:xfrm>
            <a:off x="8489400" y="3557675"/>
            <a:ext cx="2641800" cy="8490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פעילות </a:t>
            </a:r>
            <a:br>
              <a:rPr lang="iw-IL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</a:br>
            <a:r>
              <a:rPr lang="iw-IL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מודרכת חלקית</a:t>
            </a:r>
            <a:endParaRPr sz="2000"/>
          </a:p>
        </p:txBody>
      </p:sp>
      <p:sp>
        <p:nvSpPr>
          <p:cNvPr id="149" name="Google Shape;149;p1"/>
          <p:cNvSpPr/>
          <p:nvPr/>
        </p:nvSpPr>
        <p:spPr>
          <a:xfrm>
            <a:off x="8578875" y="4622125"/>
            <a:ext cx="2641800" cy="8490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פעילות </a:t>
            </a:r>
            <a:br>
              <a:rPr lang="iw-IL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</a:br>
            <a:r>
              <a:rPr lang="iw-IL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מודרכת</a:t>
            </a:r>
            <a:r>
              <a:rPr lang="iw-IL" sz="2000" b="1" u="sng">
                <a:solidFill>
                  <a:schemeClr val="hlink"/>
                </a:solidFill>
                <a:hlinkClick r:id="rId9"/>
              </a:rPr>
              <a:t> </a:t>
            </a:r>
            <a:r>
              <a:rPr lang="iw-IL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לחלוטין</a:t>
            </a:r>
            <a:endParaRPr sz="2000"/>
          </a:p>
        </p:txBody>
      </p:sp>
      <p:sp>
        <p:nvSpPr>
          <p:cNvPr id="150" name="Google Shape;150;p1"/>
          <p:cNvSpPr txBox="1"/>
          <p:nvPr/>
        </p:nvSpPr>
        <p:spPr>
          <a:xfrm>
            <a:off x="1425675" y="2435100"/>
            <a:ext cx="1671600" cy="400200"/>
          </a:xfrm>
          <a:prstGeom prst="rect">
            <a:avLst/>
          </a:prstGeom>
          <a:solidFill>
            <a:srgbClr val="85200C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מדריך למורה</a:t>
            </a:r>
            <a:endParaRPr dirty="0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B3E060FE-2816-5EE8-AB83-2C2AB8A21EDA}"/>
              </a:ext>
            </a:extLst>
          </p:cNvPr>
          <p:cNvSpPr txBox="1"/>
          <p:nvPr/>
        </p:nvSpPr>
        <p:spPr>
          <a:xfrm>
            <a:off x="4621161" y="2835300"/>
            <a:ext cx="267437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accent4"/>
                </a:solidFill>
              </a:rPr>
              <a:t>ד"ר ליאורה </a:t>
            </a:r>
            <a:r>
              <a:rPr lang="he-IL" sz="2000" b="1" dirty="0" err="1">
                <a:solidFill>
                  <a:schemeClr val="accent4"/>
                </a:solidFill>
              </a:rPr>
              <a:t>ביאלר</a:t>
            </a:r>
            <a:endParaRPr lang="he-IL" sz="2000" b="1" dirty="0">
              <a:solidFill>
                <a:schemeClr val="accent4"/>
              </a:solidFill>
            </a:endParaRPr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421463FD-E08A-2E38-D1DD-CB172740C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277" y="1394582"/>
            <a:ext cx="9601196" cy="1303867"/>
          </a:xfrm>
        </p:spPr>
        <p:txBody>
          <a:bodyPr>
            <a:normAutofit/>
          </a:bodyPr>
          <a:lstStyle/>
          <a:p>
            <a:r>
              <a:rPr lang="he-IL" sz="4000" b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"טעם למרק"</a:t>
            </a:r>
          </a:p>
        </p:txBody>
      </p:sp>
    </p:spTree>
    <p:extLst>
      <p:ext uri="{BB962C8B-B14F-4D97-AF65-F5344CB8AC3E}">
        <p14:creationId xmlns:p14="http://schemas.microsoft.com/office/powerpoint/2010/main" val="416619851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rganic">
    <a:dk1>
      <a:srgbClr val="000000"/>
    </a:dk1>
    <a:lt1>
      <a:srgbClr val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</a:themeOverride>
</file>

<file path=ppt/theme/themeOverride2.xml><?xml version="1.0" encoding="utf-8"?>
<a:themeOverride xmlns:a="http://schemas.openxmlformats.org/drawingml/2006/main">
  <a:clrScheme name="Organic">
    <a:dk1>
      <a:srgbClr val="000000"/>
    </a:dk1>
    <a:lt1>
      <a:srgbClr val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</a:themeOverride>
</file>

<file path=ppt/theme/themeOverride3.xml><?xml version="1.0" encoding="utf-8"?>
<a:themeOverride xmlns:a="http://schemas.openxmlformats.org/drawingml/2006/main">
  <a:clrScheme name="Organic">
    <a:dk1>
      <a:srgbClr val="000000"/>
    </a:dk1>
    <a:lt1>
      <a:srgbClr val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</a:themeOverride>
</file>

<file path=ppt/theme/themeOverride4.xml><?xml version="1.0" encoding="utf-8"?>
<a:themeOverride xmlns:a="http://schemas.openxmlformats.org/drawingml/2006/main">
  <a:clrScheme name="Organic">
    <a:dk1>
      <a:srgbClr val="000000"/>
    </a:dk1>
    <a:lt1>
      <a:srgbClr val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171</Words>
  <Application>Microsoft Office PowerPoint</Application>
  <PresentationFormat>מסך רחב</PresentationFormat>
  <Paragraphs>26</Paragraphs>
  <Slides>4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9" baseType="lpstr">
      <vt:lpstr>Arial</vt:lpstr>
      <vt:lpstr>Calibri</vt:lpstr>
      <vt:lpstr>Garamond</vt:lpstr>
      <vt:lpstr>Wingdings</vt:lpstr>
      <vt:lpstr>Organic</vt:lpstr>
      <vt:lpstr>"טעם למרק" - פעילות ללמידה בעת חרום</vt:lpstr>
      <vt:lpstr>האתגר</vt:lpstr>
      <vt:lpstr>התאמה לשונות לומדים</vt:lpstr>
      <vt:lpstr>"טעם למרק"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Gal Farber</cp:lastModifiedBy>
  <cp:revision>8</cp:revision>
  <dcterms:created xsi:type="dcterms:W3CDTF">2023-12-19T08:22:14Z</dcterms:created>
  <dcterms:modified xsi:type="dcterms:W3CDTF">2024-10-01T05:37:12Z</dcterms:modified>
</cp:coreProperties>
</file>